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Lst>
  <p:notesMasterIdLst>
    <p:notesMasterId r:id="rId41"/>
  </p:notesMasterIdLst>
  <p:handoutMasterIdLst>
    <p:handoutMasterId r:id="rId42"/>
  </p:handoutMasterIdLst>
  <p:sldIdLst>
    <p:sldId id="634" r:id="rId5"/>
    <p:sldId id="713" r:id="rId6"/>
    <p:sldId id="704" r:id="rId7"/>
    <p:sldId id="718" r:id="rId8"/>
    <p:sldId id="705" r:id="rId9"/>
    <p:sldId id="707" r:id="rId10"/>
    <p:sldId id="667" r:id="rId11"/>
    <p:sldId id="715" r:id="rId12"/>
    <p:sldId id="710" r:id="rId13"/>
    <p:sldId id="675" r:id="rId14"/>
    <p:sldId id="676" r:id="rId15"/>
    <p:sldId id="712" r:id="rId16"/>
    <p:sldId id="264" r:id="rId17"/>
    <p:sldId id="635" r:id="rId18"/>
    <p:sldId id="643" r:id="rId19"/>
    <p:sldId id="680" r:id="rId20"/>
    <p:sldId id="719" r:id="rId21"/>
    <p:sldId id="677" r:id="rId22"/>
    <p:sldId id="708" r:id="rId23"/>
    <p:sldId id="709" r:id="rId24"/>
    <p:sldId id="670" r:id="rId25"/>
    <p:sldId id="690" r:id="rId26"/>
    <p:sldId id="691" r:id="rId27"/>
    <p:sldId id="711" r:id="rId28"/>
    <p:sldId id="706" r:id="rId29"/>
    <p:sldId id="714" r:id="rId30"/>
    <p:sldId id="692" r:id="rId31"/>
    <p:sldId id="695" r:id="rId32"/>
    <p:sldId id="266" r:id="rId33"/>
    <p:sldId id="645" r:id="rId34"/>
    <p:sldId id="647" r:id="rId35"/>
    <p:sldId id="700" r:id="rId36"/>
    <p:sldId id="720" r:id="rId37"/>
    <p:sldId id="665" r:id="rId38"/>
    <p:sldId id="265" r:id="rId39"/>
    <p:sldId id="633" r:id="rId40"/>
  </p:sldIdLst>
  <p:sldSz cx="9144000" cy="6858000" type="screen4x3"/>
  <p:notesSz cx="9601200" cy="7315200"/>
  <p:custDataLst>
    <p:tags r:id="rId4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000000"/>
    <a:srgbClr val="58595B"/>
    <a:srgbClr val="FF6600"/>
    <a:srgbClr val="E4DAC2"/>
    <a:srgbClr val="A7A9AC"/>
    <a:srgbClr val="861F41"/>
    <a:srgbClr val="E87721"/>
    <a:srgbClr val="E87722"/>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74" autoAdjust="0"/>
  </p:normalViewPr>
  <p:slideViewPr>
    <p:cSldViewPr snapToGrid="0">
      <p:cViewPr varScale="1">
        <p:scale>
          <a:sx n="112" d="100"/>
          <a:sy n="112" d="100"/>
        </p:scale>
        <p:origin x="3200" y="80"/>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2684" y="1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3F37FC-AEA6-4449-9F94-16AA549F09C6}"/>
              </a:ext>
            </a:extLst>
          </p:cNvPr>
          <p:cNvSpPr>
            <a:spLocks noGrp="1"/>
          </p:cNvSpPr>
          <p:nvPr>
            <p:ph type="hdr" sz="quarter"/>
          </p:nvPr>
        </p:nvSpPr>
        <p:spPr>
          <a:xfrm>
            <a:off x="0" y="0"/>
            <a:ext cx="4160520" cy="365760"/>
          </a:xfrm>
          <a:prstGeom prst="rect">
            <a:avLst/>
          </a:prstGeom>
        </p:spPr>
        <p:txBody>
          <a:bodyPr vert="horz" lIns="96653" tIns="48327" rIns="96653" bIns="48327" rtlCol="0"/>
          <a:lstStyle>
            <a:lvl1pPr algn="l" eaLnBrk="1" hangingPunct="1">
              <a:defRPr sz="1200">
                <a:latin typeface="Arial" charset="0"/>
                <a:ea typeface="Arial" charset="0"/>
                <a:cs typeface="Arial" charset="0"/>
              </a:defRPr>
            </a:lvl1pPr>
          </a:lstStyle>
          <a:p>
            <a:pPr>
              <a:defRPr/>
            </a:pPr>
            <a:r>
              <a:rPr lang="en-US"/>
              <a:t>TFFA presentation - November 2025</a:t>
            </a:r>
          </a:p>
        </p:txBody>
      </p:sp>
      <p:sp>
        <p:nvSpPr>
          <p:cNvPr id="3" name="Date Placeholder 2">
            <a:extLst>
              <a:ext uri="{FF2B5EF4-FFF2-40B4-BE49-F238E27FC236}">
                <a16:creationId xmlns:a16="http://schemas.microsoft.com/office/drawing/2014/main" id="{25435498-7F27-4EEE-91DB-1550BFD6A217}"/>
              </a:ext>
            </a:extLst>
          </p:cNvPr>
          <p:cNvSpPr>
            <a:spLocks noGrp="1"/>
          </p:cNvSpPr>
          <p:nvPr>
            <p:ph type="dt" sz="quarter" idx="1"/>
          </p:nvPr>
        </p:nvSpPr>
        <p:spPr>
          <a:xfrm>
            <a:off x="5438458" y="0"/>
            <a:ext cx="4160520" cy="365760"/>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a:latin typeface="Arial" panose="020B0604020202020204" pitchFamily="34" charset="0"/>
                <a:cs typeface="Arial" pitchFamily="34" charset="0"/>
              </a:defRPr>
            </a:lvl1pPr>
          </a:lstStyle>
          <a:p>
            <a:pPr>
              <a:defRPr/>
            </a:pPr>
            <a:fld id="{2A9A0FD7-281B-47BE-9620-B98D00C1783C}" type="datetime1">
              <a:rPr lang="en-US" altLang="en-US"/>
              <a:pPr>
                <a:defRPr/>
              </a:pPr>
              <a:t>1/15/2026</a:t>
            </a:fld>
            <a:endParaRPr lang="en-US" altLang="en-US"/>
          </a:p>
        </p:txBody>
      </p:sp>
      <p:sp>
        <p:nvSpPr>
          <p:cNvPr id="4" name="Footer Placeholder 3">
            <a:extLst>
              <a:ext uri="{FF2B5EF4-FFF2-40B4-BE49-F238E27FC236}">
                <a16:creationId xmlns:a16="http://schemas.microsoft.com/office/drawing/2014/main" id="{20E73AD9-4512-4DC8-BC71-E4AA9A19CA19}"/>
              </a:ext>
            </a:extLst>
          </p:cNvPr>
          <p:cNvSpPr>
            <a:spLocks noGrp="1"/>
          </p:cNvSpPr>
          <p:nvPr>
            <p:ph type="ftr" sz="quarter" idx="2"/>
          </p:nvPr>
        </p:nvSpPr>
        <p:spPr>
          <a:xfrm>
            <a:off x="0" y="6948171"/>
            <a:ext cx="4160520" cy="365760"/>
          </a:xfrm>
          <a:prstGeom prst="rect">
            <a:avLst/>
          </a:prstGeom>
        </p:spPr>
        <p:txBody>
          <a:bodyPr vert="horz" lIns="96653" tIns="48327" rIns="96653" bIns="48327" rtlCol="0" anchor="b"/>
          <a:lstStyle>
            <a:lvl1pPr algn="l" eaLnBrk="1" hangingPunct="1">
              <a:defRPr sz="1200">
                <a:latin typeface="Arial" charset="0"/>
                <a:ea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27E90221-A669-4E89-90CC-56E6656F18BD}"/>
              </a:ext>
            </a:extLst>
          </p:cNvPr>
          <p:cNvSpPr>
            <a:spLocks noGrp="1"/>
          </p:cNvSpPr>
          <p:nvPr>
            <p:ph type="sldNum" sz="quarter" idx="3"/>
          </p:nvPr>
        </p:nvSpPr>
        <p:spPr>
          <a:xfrm>
            <a:off x="5438458" y="6948171"/>
            <a:ext cx="4160520" cy="3657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pPr>
              <a:defRPr/>
            </a:pPr>
            <a:fld id="{2153DE2F-E008-41ED-B845-3429D877B1D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FB7A47-525B-4EE1-9AD6-3561052AB1C4}"/>
              </a:ext>
            </a:extLst>
          </p:cNvPr>
          <p:cNvSpPr>
            <a:spLocks noGrp="1" noChangeArrowheads="1"/>
          </p:cNvSpPr>
          <p:nvPr>
            <p:ph type="hdr" sz="quarter"/>
          </p:nvPr>
        </p:nvSpPr>
        <p:spPr bwMode="auto">
          <a:xfrm>
            <a:off x="0" y="0"/>
            <a:ext cx="4160520" cy="3657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eaLnBrk="1" hangingPunct="1">
              <a:defRPr sz="1200">
                <a:latin typeface="Arial" pitchFamily="-112" charset="0"/>
                <a:ea typeface="Arial" pitchFamily="-112" charset="0"/>
                <a:cs typeface="Arial" pitchFamily="-112" charset="0"/>
              </a:defRPr>
            </a:lvl1pPr>
          </a:lstStyle>
          <a:p>
            <a:pPr>
              <a:defRPr/>
            </a:pPr>
            <a:r>
              <a:rPr lang="en-US"/>
              <a:t>TFFA presentation - November 2025</a:t>
            </a:r>
          </a:p>
        </p:txBody>
      </p:sp>
      <p:sp>
        <p:nvSpPr>
          <p:cNvPr id="49155" name="Rectangle 3">
            <a:extLst>
              <a:ext uri="{FF2B5EF4-FFF2-40B4-BE49-F238E27FC236}">
                <a16:creationId xmlns:a16="http://schemas.microsoft.com/office/drawing/2014/main" id="{0AB40B93-59CD-433D-8E8D-596B15506ED8}"/>
              </a:ext>
            </a:extLst>
          </p:cNvPr>
          <p:cNvSpPr>
            <a:spLocks noGrp="1" noChangeArrowheads="1"/>
          </p:cNvSpPr>
          <p:nvPr>
            <p:ph type="dt" idx="1"/>
          </p:nvPr>
        </p:nvSpPr>
        <p:spPr bwMode="auto">
          <a:xfrm>
            <a:off x="5438458" y="0"/>
            <a:ext cx="4160520" cy="3657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eaLnBrk="1" hangingPunct="1">
              <a:defRPr sz="1200">
                <a:latin typeface="Arial" pitchFamily="-112" charset="0"/>
                <a:ea typeface="Arial" pitchFamily="-112" charset="0"/>
                <a:cs typeface="Arial" pitchFamily="-112" charset="0"/>
              </a:defRPr>
            </a:lvl1pPr>
          </a:lstStyle>
          <a:p>
            <a:pPr>
              <a:defRPr/>
            </a:pPr>
            <a:endParaRPr lang="en-US"/>
          </a:p>
        </p:txBody>
      </p:sp>
      <p:sp>
        <p:nvSpPr>
          <p:cNvPr id="14340" name="Rectangle 4">
            <a:extLst>
              <a:ext uri="{FF2B5EF4-FFF2-40B4-BE49-F238E27FC236}">
                <a16:creationId xmlns:a16="http://schemas.microsoft.com/office/drawing/2014/main" id="{39200491-B926-4F10-83C9-24BF2C57E940}"/>
              </a:ext>
            </a:extLst>
          </p:cNvPr>
          <p:cNvSpPr>
            <a:spLocks noGrp="1" noRot="1" noChangeAspect="1" noChangeArrowheads="1" noTextEdit="1"/>
          </p:cNvSpPr>
          <p:nvPr>
            <p:ph type="sldImg" idx="2"/>
          </p:nvPr>
        </p:nvSpPr>
        <p:spPr bwMode="auto">
          <a:xfrm>
            <a:off x="2971800" y="547688"/>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156E3136-397E-40D9-8FEB-7589CE5E3307}"/>
              </a:ext>
            </a:extLst>
          </p:cNvPr>
          <p:cNvSpPr>
            <a:spLocks noGrp="1" noChangeArrowheads="1"/>
          </p:cNvSpPr>
          <p:nvPr>
            <p:ph type="body" sz="quarter" idx="3"/>
          </p:nvPr>
        </p:nvSpPr>
        <p:spPr bwMode="auto">
          <a:xfrm>
            <a:off x="960120" y="3474720"/>
            <a:ext cx="7680960" cy="329184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F56786A9-3221-400F-9796-4D8FCE935755}"/>
              </a:ext>
            </a:extLst>
          </p:cNvPr>
          <p:cNvSpPr>
            <a:spLocks noGrp="1" noChangeArrowheads="1"/>
          </p:cNvSpPr>
          <p:nvPr>
            <p:ph type="ftr" sz="quarter" idx="4"/>
          </p:nvPr>
        </p:nvSpPr>
        <p:spPr bwMode="auto">
          <a:xfrm>
            <a:off x="0" y="6948171"/>
            <a:ext cx="4160520" cy="3657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eaLnBrk="1" hangingPunct="1">
              <a:defRPr sz="1200">
                <a:latin typeface="Arial" pitchFamily="-112" charset="0"/>
                <a:ea typeface="Arial" pitchFamily="-112" charset="0"/>
                <a:cs typeface="Arial" pitchFamily="-112" charset="0"/>
              </a:defRPr>
            </a:lvl1pPr>
          </a:lstStyle>
          <a:p>
            <a:pPr>
              <a:defRPr/>
            </a:pPr>
            <a:endParaRPr lang="en-US"/>
          </a:p>
        </p:txBody>
      </p:sp>
      <p:sp>
        <p:nvSpPr>
          <p:cNvPr id="49159" name="Rectangle 7">
            <a:extLst>
              <a:ext uri="{FF2B5EF4-FFF2-40B4-BE49-F238E27FC236}">
                <a16:creationId xmlns:a16="http://schemas.microsoft.com/office/drawing/2014/main" id="{72B7D0CA-ACE8-42A7-B824-302461E3A0F7}"/>
              </a:ext>
            </a:extLst>
          </p:cNvPr>
          <p:cNvSpPr>
            <a:spLocks noGrp="1" noChangeArrowheads="1"/>
          </p:cNvSpPr>
          <p:nvPr>
            <p:ph type="sldNum" sz="quarter" idx="5"/>
          </p:nvPr>
        </p:nvSpPr>
        <p:spPr bwMode="auto">
          <a:xfrm>
            <a:off x="5438458" y="6948171"/>
            <a:ext cx="4160520" cy="3657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eaLnBrk="1" hangingPunct="1">
              <a:defRPr sz="1200"/>
            </a:lvl1pPr>
          </a:lstStyle>
          <a:p>
            <a:pPr>
              <a:defRPr/>
            </a:pPr>
            <a:fld id="{9DF99205-3582-4A06-8705-6CA6EE405F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A5014-EC6B-E742-9352-D4EA64CBE2E0}" type="slidenum">
              <a:rPr lang="en-US" smtClean="0"/>
              <a:t>1</a:t>
            </a:fld>
            <a:endParaRPr lang="en-US"/>
          </a:p>
        </p:txBody>
      </p:sp>
      <p:sp>
        <p:nvSpPr>
          <p:cNvPr id="5" name="Header Placeholder 4">
            <a:extLst>
              <a:ext uri="{FF2B5EF4-FFF2-40B4-BE49-F238E27FC236}">
                <a16:creationId xmlns:a16="http://schemas.microsoft.com/office/drawing/2014/main" id="{49665009-94D8-90BC-44AB-09EB35291D33}"/>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36986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3EAE-7414-85BD-1A2A-ABD27D60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FA0D1-4145-AE2D-29FD-5200AE8E1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EBD4F-C0F1-F1B8-27CD-FEE0A42939ED}"/>
              </a:ext>
            </a:extLst>
          </p:cNvPr>
          <p:cNvSpPr>
            <a:spLocks noGrp="1"/>
          </p:cNvSpPr>
          <p:nvPr>
            <p:ph type="body" idx="1"/>
          </p:nvPr>
        </p:nvSpPr>
        <p:spPr/>
        <p:txBody>
          <a:bodyPr/>
          <a:lstStyle/>
          <a:p>
            <a:r>
              <a:rPr lang="en-US" dirty="0"/>
              <a:t>pH and water activity are two parameters that are used in the Food Code (and other regulations) to distinguish TCS and non-TCS foods.</a:t>
            </a:r>
          </a:p>
          <a:p>
            <a:endParaRPr lang="en-US" dirty="0"/>
          </a:p>
        </p:txBody>
      </p:sp>
      <p:sp>
        <p:nvSpPr>
          <p:cNvPr id="4" name="Slide Number Placeholder 3">
            <a:extLst>
              <a:ext uri="{FF2B5EF4-FFF2-40B4-BE49-F238E27FC236}">
                <a16:creationId xmlns:a16="http://schemas.microsoft.com/office/drawing/2014/main" id="{2AD7E602-BB74-3302-A4CE-55823089E3E0}"/>
              </a:ext>
            </a:extLst>
          </p:cNvPr>
          <p:cNvSpPr>
            <a:spLocks noGrp="1"/>
          </p:cNvSpPr>
          <p:nvPr>
            <p:ph type="sldNum" sz="quarter" idx="5"/>
          </p:nvPr>
        </p:nvSpPr>
        <p:spPr/>
        <p:txBody>
          <a:bodyPr/>
          <a:lstStyle/>
          <a:p>
            <a:pPr>
              <a:defRPr/>
            </a:pPr>
            <a:fld id="{9DF99205-3582-4A06-8705-6CA6EE405FEE}" type="slidenum">
              <a:rPr lang="en-US" altLang="en-US" smtClean="0"/>
              <a:pPr>
                <a:defRPr/>
              </a:pPr>
              <a:t>12</a:t>
            </a:fld>
            <a:endParaRPr lang="en-US" altLang="en-US"/>
          </a:p>
        </p:txBody>
      </p:sp>
      <p:sp>
        <p:nvSpPr>
          <p:cNvPr id="5" name="Header Placeholder 4">
            <a:extLst>
              <a:ext uri="{FF2B5EF4-FFF2-40B4-BE49-F238E27FC236}">
                <a16:creationId xmlns:a16="http://schemas.microsoft.com/office/drawing/2014/main" id="{4D3BAFB1-D73F-1790-3846-2ACF17F6CD80}"/>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24492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two Tables directly from the Food Code.   This table applies to products heated to destroy vegetative microorganisms (i.e. those actively growing) and subsequently packaged to prevent recontamination.</a:t>
            </a:r>
          </a:p>
          <a:p>
            <a:endParaRPr lang="en-US" dirty="0"/>
          </a:p>
          <a:p>
            <a:r>
              <a:rPr lang="en-US" dirty="0"/>
              <a:t>The highlighted example shows that any heat-treated and packaged food item with a pH between 4.6 and 5.6 with a water activity between 0.92 and 0.95 would be considered non-TCS.</a:t>
            </a:r>
          </a:p>
          <a:p>
            <a:endParaRPr lang="en-US" dirty="0"/>
          </a:p>
          <a:p>
            <a:r>
              <a:rPr lang="en-US" dirty="0"/>
              <a:t>However, the heat treatment must be “validated” to show that it will destroy approximately 99.999% (referred to a 5 logs) of vegetative microorganisms in the food. </a:t>
            </a:r>
          </a:p>
          <a:p>
            <a:endParaRPr lang="en-US" dirty="0"/>
          </a:p>
          <a:p>
            <a:r>
              <a:rPr lang="en-US" dirty="0"/>
              <a:t>BBQ sauce hot filled into a glass bottle and sealed would be a good example of this type of food item.</a:t>
            </a:r>
          </a:p>
          <a:p>
            <a:endParaRPr lang="en-US" dirty="0"/>
          </a:p>
          <a:p>
            <a:r>
              <a:rPr lang="en-US" b="1" dirty="0"/>
              <a:t>One word of caution here is that these combinations of pH and water activity may not necessarily make the product shelf-stable!!  It may still spoil or mold if conditions are right.</a:t>
            </a:r>
          </a:p>
          <a:p>
            <a:endParaRPr lang="en-US" b="1" dirty="0"/>
          </a:p>
          <a:p>
            <a:r>
              <a:rPr lang="en-US" b="1" dirty="0"/>
              <a:t>Combinations of pH and water activity that are labeled with “PA” indicate that a product assessment is required by a process authority to determine if the food item will support the rapid growth of microorganisms that can make someone sick.</a:t>
            </a:r>
          </a:p>
        </p:txBody>
      </p:sp>
      <p:sp>
        <p:nvSpPr>
          <p:cNvPr id="4" name="Slide Number Placeholder 3"/>
          <p:cNvSpPr>
            <a:spLocks noGrp="1"/>
          </p:cNvSpPr>
          <p:nvPr>
            <p:ph type="sldNum" sz="quarter" idx="5"/>
          </p:nvPr>
        </p:nvSpPr>
        <p:spPr/>
        <p:txBody>
          <a:bodyPr/>
          <a:lstStyle/>
          <a:p>
            <a:fld id="{3C0A5014-EC6B-E742-9352-D4EA64CBE2E0}" type="slidenum">
              <a:rPr lang="en-US" smtClean="0"/>
              <a:t>13</a:t>
            </a:fld>
            <a:endParaRPr lang="en-US"/>
          </a:p>
        </p:txBody>
      </p:sp>
      <p:sp>
        <p:nvSpPr>
          <p:cNvPr id="5" name="Header Placeholder 4">
            <a:extLst>
              <a:ext uri="{FF2B5EF4-FFF2-40B4-BE49-F238E27FC236}">
                <a16:creationId xmlns:a16="http://schemas.microsoft.com/office/drawing/2014/main" id="{8C20CEF0-4235-3DFD-FF34-27E16FC99BDA}"/>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35636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second table from the food code (Table B) is applied for products that are not heat treated, or heat treated but not packaged.</a:t>
            </a:r>
          </a:p>
          <a:p>
            <a:endParaRPr lang="en-US" dirty="0"/>
          </a:p>
          <a:p>
            <a:r>
              <a:rPr lang="en-US" dirty="0"/>
              <a:t>Mayo is an example of a food not heat treated. </a:t>
            </a:r>
          </a:p>
          <a:p>
            <a:r>
              <a:rPr lang="en-US" dirty="0"/>
              <a:t>Baked goods or pastries are an example for the foods heat treated and not packaged. </a:t>
            </a:r>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14</a:t>
            </a:fld>
            <a:endParaRPr lang="en-US" altLang="en-US"/>
          </a:p>
        </p:txBody>
      </p:sp>
      <p:sp>
        <p:nvSpPr>
          <p:cNvPr id="5" name="Header Placeholder 4">
            <a:extLst>
              <a:ext uri="{FF2B5EF4-FFF2-40B4-BE49-F238E27FC236}">
                <a16:creationId xmlns:a16="http://schemas.microsoft.com/office/drawing/2014/main" id="{8CEFCA26-C7CA-4216-E386-44DF0BF3ED40}"/>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09377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15</a:t>
            </a:fld>
            <a:endParaRPr lang="en-US" altLang="en-US"/>
          </a:p>
        </p:txBody>
      </p:sp>
      <p:sp>
        <p:nvSpPr>
          <p:cNvPr id="5" name="Header Placeholder 4">
            <a:extLst>
              <a:ext uri="{FF2B5EF4-FFF2-40B4-BE49-F238E27FC236}">
                <a16:creationId xmlns:a16="http://schemas.microsoft.com/office/drawing/2014/main" id="{CB3DB66B-27C8-FEDD-34BB-B94469C7597C}"/>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30246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b="1" dirty="0">
                <a:latin typeface="Arial"/>
                <a:ea typeface="ＭＳ Ｐゴシック"/>
                <a:cs typeface="Arial"/>
              </a:rPr>
              <a:t>This table lists examples of foods considered TCS or non-TCS and the reasoning why. </a:t>
            </a:r>
          </a:p>
          <a:p>
            <a:pPr marL="177845" indent="-177845">
              <a:buFont typeface="Arial"/>
              <a:buChar char="•"/>
            </a:pPr>
            <a:r>
              <a:rPr lang="en-US" dirty="0">
                <a:latin typeface="Arial"/>
                <a:ea typeface="ＭＳ Ｐゴシック"/>
                <a:cs typeface="Arial"/>
              </a:rPr>
              <a:t>There are a few important notes for this table. </a:t>
            </a:r>
          </a:p>
          <a:p>
            <a:pPr marL="177845" indent="-177845">
              <a:buFont typeface="Arial"/>
              <a:buChar char="•"/>
            </a:pPr>
            <a:r>
              <a:rPr lang="en-US" dirty="0">
                <a:latin typeface="Arial"/>
                <a:ea typeface="ＭＳ Ｐゴシック"/>
                <a:cs typeface="Arial"/>
              </a:rPr>
              <a:t>Frostings may or may not be considered TCS, we recommend having the water activity tested. </a:t>
            </a:r>
          </a:p>
          <a:p>
            <a:pPr marL="177845" indent="-177845">
              <a:buFont typeface="Arial"/>
              <a:buChar char="•"/>
            </a:pPr>
            <a:r>
              <a:rPr lang="en-US" dirty="0">
                <a:latin typeface="Arial"/>
                <a:ea typeface="ＭＳ Ｐゴシック"/>
                <a:cs typeface="Arial"/>
              </a:rPr>
              <a:t>No dried meats, including jerky, are allowed under the TFFA unless made with Chicken. </a:t>
            </a:r>
          </a:p>
          <a:p>
            <a:pPr marL="177845" indent="-177845">
              <a:buFont typeface="Arial"/>
              <a:buChar char="•"/>
            </a:pPr>
            <a:r>
              <a:rPr lang="en-US" dirty="0">
                <a:latin typeface="Arial"/>
                <a:ea typeface="ＭＳ Ｐゴシック"/>
                <a:cs typeface="Arial"/>
              </a:rPr>
              <a:t>Products containing more than 0.5% alcohol are not permitted under the Tennessee Food Freedom Act due to such products being regulated by the Tennessee Alcoholic Beverage Commission.  </a:t>
            </a:r>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16</a:t>
            </a:fld>
            <a:endParaRPr lang="en-US" altLang="en-US"/>
          </a:p>
        </p:txBody>
      </p:sp>
      <p:sp>
        <p:nvSpPr>
          <p:cNvPr id="5" name="Header Placeholder 4">
            <a:extLst>
              <a:ext uri="{FF2B5EF4-FFF2-40B4-BE49-F238E27FC236}">
                <a16:creationId xmlns:a16="http://schemas.microsoft.com/office/drawing/2014/main" id="{6999B047-531D-A1B6-6919-5E28278C9561}"/>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705331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68AD-1E36-0BBF-51C6-43FC7DB6E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DF37E-3BEC-D5BD-9CED-41D1096F4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5B78E-3500-03E4-5266-5EBAB39F845A}"/>
              </a:ext>
            </a:extLst>
          </p:cNvPr>
          <p:cNvSpPr>
            <a:spLocks noGrp="1"/>
          </p:cNvSpPr>
          <p:nvPr>
            <p:ph type="body" idx="1"/>
          </p:nvPr>
        </p:nvSpPr>
        <p:spPr/>
        <p:txBody>
          <a:bodyPr/>
          <a:lstStyle/>
          <a:p>
            <a:pPr marL="177845" indent="-177845">
              <a:buFont typeface="Arial"/>
              <a:buChar char="•"/>
            </a:pPr>
            <a:r>
              <a:rPr lang="en-US" b="1" dirty="0">
                <a:latin typeface="Arial"/>
                <a:ea typeface="ＭＳ Ｐゴシック"/>
                <a:cs typeface="Arial"/>
              </a:rPr>
              <a:t>This table lists examples of foods considered TCS or non-TCS and the reasoning why. </a:t>
            </a:r>
          </a:p>
          <a:p>
            <a:pPr marL="177845" indent="-177845">
              <a:buFont typeface="Arial"/>
              <a:buChar char="•"/>
            </a:pPr>
            <a:r>
              <a:rPr lang="en-US" dirty="0">
                <a:latin typeface="Arial"/>
                <a:ea typeface="ＭＳ Ｐゴシック"/>
                <a:cs typeface="Arial"/>
              </a:rPr>
              <a:t>There are a few important notes for this table. Frostings may or may not be considered TCS, we recommend having the water activity tested. No dried meats, including jerky, are allowed. Products containing more than 0.5% alcohol are not permitted under the Tennessee Food Freedom Act due to such products being regulated by the Tennessee Alcoholic Beverage Commission.  </a:t>
            </a:r>
          </a:p>
        </p:txBody>
      </p:sp>
      <p:sp>
        <p:nvSpPr>
          <p:cNvPr id="4" name="Slide Number Placeholder 3">
            <a:extLst>
              <a:ext uri="{FF2B5EF4-FFF2-40B4-BE49-F238E27FC236}">
                <a16:creationId xmlns:a16="http://schemas.microsoft.com/office/drawing/2014/main" id="{148FE8AB-A907-8024-12A2-8FFF4E59CFFC}"/>
              </a:ext>
            </a:extLst>
          </p:cNvPr>
          <p:cNvSpPr>
            <a:spLocks noGrp="1"/>
          </p:cNvSpPr>
          <p:nvPr>
            <p:ph type="sldNum" sz="quarter" idx="5"/>
          </p:nvPr>
        </p:nvSpPr>
        <p:spPr/>
        <p:txBody>
          <a:bodyPr/>
          <a:lstStyle/>
          <a:p>
            <a:pPr>
              <a:defRPr/>
            </a:pPr>
            <a:fld id="{9DF99205-3582-4A06-8705-6CA6EE405FEE}" type="slidenum">
              <a:rPr lang="en-US" altLang="en-US" smtClean="0"/>
              <a:pPr>
                <a:defRPr/>
              </a:pPr>
              <a:t>17</a:t>
            </a:fld>
            <a:endParaRPr lang="en-US" altLang="en-US"/>
          </a:p>
        </p:txBody>
      </p:sp>
      <p:sp>
        <p:nvSpPr>
          <p:cNvPr id="5" name="Header Placeholder 4">
            <a:extLst>
              <a:ext uri="{FF2B5EF4-FFF2-40B4-BE49-F238E27FC236}">
                <a16:creationId xmlns:a16="http://schemas.microsoft.com/office/drawing/2014/main" id="{1036DBB5-DCF0-179A-13CD-6C381130D289}"/>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7817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Common foods that are categorized as TCS include animal based products raw or heat-treated (meat, poultry, fish, egg and dairy products), plant based products that have been heat-treated (excluding canned foods), raw seed sprouts, cut melons, cut leafy greens, cut tomatoes, fresh garlic-in-oil mixtures, and refrigerated or frozen products.  </a:t>
            </a:r>
            <a:endParaRPr lang="en-US" dirty="0">
              <a:latin typeface="Arial"/>
              <a:ea typeface="ＭＳ Ｐゴシック"/>
              <a:cs typeface="Arial"/>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18</a:t>
            </a:fld>
            <a:endParaRPr lang="en-US" altLang="en-US"/>
          </a:p>
        </p:txBody>
      </p:sp>
      <p:sp>
        <p:nvSpPr>
          <p:cNvPr id="5" name="Header Placeholder 4">
            <a:extLst>
              <a:ext uri="{FF2B5EF4-FFF2-40B4-BE49-F238E27FC236}">
                <a16:creationId xmlns:a16="http://schemas.microsoft.com/office/drawing/2014/main" id="{CBA3636D-D15E-3CB3-05F8-66A1BE7AE947}"/>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83824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8B7F-7D93-3BF6-FC00-6C9841BAA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BE761-B251-BCAE-DBEB-37F2A48D5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AC57B-758B-FAFC-58B7-0C9221BC53E2}"/>
              </a:ext>
            </a:extLst>
          </p:cNvPr>
          <p:cNvSpPr>
            <a:spLocks noGrp="1"/>
          </p:cNvSpPr>
          <p:nvPr>
            <p:ph type="body" idx="1"/>
          </p:nvPr>
        </p:nvSpPr>
        <p:spPr/>
        <p:txBody>
          <a:bodyPr/>
          <a:lstStyle/>
          <a:p>
            <a:pPr marL="177845" indent="-177845">
              <a:spcBef>
                <a:spcPct val="20000"/>
              </a:spcBef>
              <a:buFont typeface="Arial"/>
              <a:buChar char="•"/>
            </a:pPr>
            <a:r>
              <a:rPr lang="en-US" dirty="0">
                <a:latin typeface="Arial"/>
                <a:ea typeface="ＭＳ Ｐゴシック"/>
                <a:cs typeface="Arial"/>
              </a:rPr>
              <a:t>The Tennessee Food Freedom Act still has the general limitations that:</a:t>
            </a:r>
          </a:p>
          <a:p>
            <a:pPr marL="652099" lvl="1" indent="-177845">
              <a:spcBef>
                <a:spcPct val="20000"/>
              </a:spcBef>
              <a:buFont typeface="Arial"/>
              <a:buChar char="•"/>
            </a:pPr>
            <a:r>
              <a:rPr lang="en-US" dirty="0">
                <a:latin typeface="Arial"/>
                <a:ea typeface="ＭＳ Ｐゴシック"/>
                <a:cs typeface="Arial"/>
              </a:rPr>
              <a:t>All homemade foods must be produced at your private residence</a:t>
            </a:r>
          </a:p>
          <a:p>
            <a:pPr marL="652099" lvl="1" indent="-177845">
              <a:spcBef>
                <a:spcPct val="20000"/>
              </a:spcBef>
              <a:buFont typeface="Arial"/>
              <a:buChar char="•"/>
            </a:pPr>
            <a:r>
              <a:rPr lang="en-US" dirty="0">
                <a:latin typeface="Arial"/>
                <a:ea typeface="ＭＳ Ｐゴシック"/>
                <a:cs typeface="Arial"/>
              </a:rPr>
              <a:t>Must only be sold within the state of Tennessee</a:t>
            </a:r>
          </a:p>
          <a:p>
            <a:pPr marL="652099" lvl="1" indent="-177845">
              <a:spcBef>
                <a:spcPct val="20000"/>
              </a:spcBef>
              <a:buFont typeface="Arial"/>
              <a:buChar char="•"/>
            </a:pPr>
            <a:r>
              <a:rPr lang="en-US" dirty="0">
                <a:latin typeface="Arial"/>
                <a:ea typeface="ＭＳ Ｐゴシック"/>
                <a:cs typeface="Arial"/>
              </a:rPr>
              <a:t>Must meet specific labeling requirements</a:t>
            </a:r>
          </a:p>
          <a:p>
            <a:pPr marL="652099" lvl="1" indent="-177845">
              <a:spcBef>
                <a:spcPct val="20000"/>
              </a:spcBef>
              <a:buFont typeface="Arial"/>
              <a:buChar char="•"/>
            </a:pPr>
            <a:endParaRPr lang="en-US" dirty="0">
              <a:latin typeface="Arial"/>
              <a:ea typeface="ＭＳ Ｐゴシック"/>
              <a:cs typeface="Arial"/>
            </a:endParaRPr>
          </a:p>
          <a:p>
            <a:pPr marL="177845" indent="-177845">
              <a:spcBef>
                <a:spcPct val="20000"/>
              </a:spcBef>
              <a:buFont typeface="Arial"/>
              <a:buChar char="•"/>
            </a:pPr>
            <a:r>
              <a:rPr lang="en-US" dirty="0">
                <a:latin typeface="Arial"/>
                <a:ea typeface="ＭＳ Ｐゴシック"/>
                <a:cs typeface="Arial"/>
              </a:rPr>
              <a:t>Non-TCS homemade foods can be sold in person or remotely, or through a third-party vendor such as a grocery store.</a:t>
            </a:r>
          </a:p>
          <a:p>
            <a:pPr marL="177845" indent="-177845">
              <a:spcBef>
                <a:spcPct val="20000"/>
              </a:spcBef>
              <a:buFont typeface="Arial"/>
              <a:buChar char="•"/>
            </a:pPr>
            <a:endParaRPr lang="en-US" dirty="0">
              <a:latin typeface="Arial"/>
              <a:ea typeface="ＭＳ Ｐゴシック"/>
              <a:cs typeface="Arial"/>
            </a:endParaRPr>
          </a:p>
          <a:p>
            <a:pPr marL="177845" indent="-177845">
              <a:spcBef>
                <a:spcPct val="20000"/>
              </a:spcBef>
              <a:buFont typeface="Arial"/>
              <a:buChar char="•"/>
            </a:pPr>
            <a:r>
              <a:rPr lang="en-US" dirty="0">
                <a:latin typeface="Arial"/>
                <a:ea typeface="ＭＳ Ｐゴシック"/>
                <a:cs typeface="Arial"/>
              </a:rPr>
              <a:t>TCS foods has increased the types of food products that can be produced at a private residence and sold within the state . </a:t>
            </a:r>
          </a:p>
          <a:p>
            <a:pPr marL="635045" lvl="1" indent="-177845">
              <a:spcBef>
                <a:spcPct val="20000"/>
              </a:spcBef>
              <a:buFont typeface="Arial"/>
              <a:buChar char="•"/>
            </a:pPr>
            <a:r>
              <a:rPr lang="en-US" b="1" dirty="0">
                <a:latin typeface="Arial"/>
                <a:ea typeface="ＭＳ Ｐゴシック"/>
                <a:cs typeface="Arial"/>
              </a:rPr>
              <a:t>Must be sold in person direct to consumers (no third party sales allowed)</a:t>
            </a:r>
          </a:p>
          <a:p>
            <a:pPr marL="635045" lvl="1" indent="-177845">
              <a:spcBef>
                <a:spcPct val="20000"/>
              </a:spcBef>
              <a:buFont typeface="Arial"/>
              <a:buChar char="•"/>
            </a:pPr>
            <a:r>
              <a:rPr lang="en-US" b="1" dirty="0">
                <a:latin typeface="Arial"/>
                <a:ea typeface="ＭＳ Ｐゴシック"/>
                <a:cs typeface="Arial"/>
              </a:rPr>
              <a:t>Must be handled (distributed and sold) under temperature control at all times, or discarded after 4 </a:t>
            </a:r>
            <a:r>
              <a:rPr lang="en-US" b="1" dirty="0" err="1">
                <a:latin typeface="Arial"/>
                <a:ea typeface="ＭＳ Ｐゴシック"/>
                <a:cs typeface="Arial"/>
              </a:rPr>
              <a:t>hrs</a:t>
            </a:r>
            <a:r>
              <a:rPr lang="en-US" b="1" dirty="0">
                <a:latin typeface="Arial"/>
                <a:ea typeface="ＭＳ Ｐゴシック"/>
                <a:cs typeface="Arial"/>
              </a:rPr>
              <a:t> of non-temperature control.</a:t>
            </a:r>
          </a:p>
          <a:p>
            <a:pPr marL="635045" lvl="1" indent="-177845">
              <a:spcBef>
                <a:spcPct val="20000"/>
              </a:spcBef>
              <a:buFont typeface="Arial"/>
              <a:buChar char="•"/>
            </a:pPr>
            <a:r>
              <a:rPr lang="en-US" b="1" dirty="0">
                <a:latin typeface="Arial"/>
                <a:ea typeface="ＭＳ Ｐゴシック"/>
                <a:cs typeface="Arial"/>
              </a:rPr>
              <a:t>Should be clearly communicated to the customer that the food item is TCS or requires refrigeration!</a:t>
            </a:r>
          </a:p>
          <a:p>
            <a:endParaRPr lang="en-US" dirty="0"/>
          </a:p>
        </p:txBody>
      </p:sp>
      <p:sp>
        <p:nvSpPr>
          <p:cNvPr id="4" name="Slide Number Placeholder 3">
            <a:extLst>
              <a:ext uri="{FF2B5EF4-FFF2-40B4-BE49-F238E27FC236}">
                <a16:creationId xmlns:a16="http://schemas.microsoft.com/office/drawing/2014/main" id="{171DF823-7395-F1C1-2F57-DB8DB512D0B7}"/>
              </a:ext>
            </a:extLst>
          </p:cNvPr>
          <p:cNvSpPr>
            <a:spLocks noGrp="1"/>
          </p:cNvSpPr>
          <p:nvPr>
            <p:ph type="sldNum" sz="quarter" idx="5"/>
          </p:nvPr>
        </p:nvSpPr>
        <p:spPr/>
        <p:txBody>
          <a:bodyPr/>
          <a:lstStyle/>
          <a:p>
            <a:pPr>
              <a:defRPr/>
            </a:pPr>
            <a:fld id="{9DF99205-3582-4A06-8705-6CA6EE405FEE}" type="slidenum">
              <a:rPr lang="en-US" altLang="en-US" smtClean="0"/>
              <a:pPr>
                <a:defRPr/>
              </a:pPr>
              <a:t>19</a:t>
            </a:fld>
            <a:endParaRPr lang="en-US" altLang="en-US"/>
          </a:p>
        </p:txBody>
      </p:sp>
      <p:sp>
        <p:nvSpPr>
          <p:cNvPr id="5" name="Header Placeholder 4">
            <a:extLst>
              <a:ext uri="{FF2B5EF4-FFF2-40B4-BE49-F238E27FC236}">
                <a16:creationId xmlns:a16="http://schemas.microsoft.com/office/drawing/2014/main" id="{8F13D388-C721-1258-4146-16238F2EFC6D}"/>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644970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3EC3-2274-52E7-C97B-2C377F387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466D1-E347-072E-7796-283105DEC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038E9-F7FA-BCD3-BFBA-95161EC0A2B2}"/>
              </a:ext>
            </a:extLst>
          </p:cNvPr>
          <p:cNvSpPr>
            <a:spLocks noGrp="1"/>
          </p:cNvSpPr>
          <p:nvPr>
            <p:ph type="body" idx="1"/>
          </p:nvPr>
        </p:nvSpPr>
        <p:spPr/>
        <p:txBody>
          <a:bodyPr/>
          <a:lstStyle/>
          <a:p>
            <a:r>
              <a:rPr lang="en-US" dirty="0"/>
              <a:t>This change in the 2025 TFFA is somewhat obscure and confusing.  But since there are two exemptions for the use of poultry products under the USDA regulations:</a:t>
            </a:r>
          </a:p>
          <a:p>
            <a:pPr marL="171450" indent="-171450">
              <a:buFont typeface="Arial" panose="020B0604020202020204" pitchFamily="34" charset="0"/>
              <a:buChar char="•"/>
            </a:pPr>
            <a:r>
              <a:rPr lang="en-US" dirty="0"/>
              <a:t>one for small producers/growers of poultry</a:t>
            </a:r>
          </a:p>
          <a:p>
            <a:pPr marL="171450" indent="-171450">
              <a:buFont typeface="Arial" panose="020B0604020202020204" pitchFamily="34" charset="0"/>
              <a:buChar char="•"/>
            </a:pPr>
            <a:r>
              <a:rPr lang="en-US" dirty="0"/>
              <a:t>One for retailers  or restaurants using purchased, inspected and passed poultry products.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two exemptions allow the use of poultry meat in homemade food items under the TFFA!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Red meats such as beef, lab, and pork are still not allowed due to USDA regulations that apply in the state of Tennessee.</a:t>
            </a:r>
          </a:p>
          <a:p>
            <a:endParaRPr lang="en-US" dirty="0"/>
          </a:p>
        </p:txBody>
      </p:sp>
      <p:sp>
        <p:nvSpPr>
          <p:cNvPr id="4" name="Slide Number Placeholder 3">
            <a:extLst>
              <a:ext uri="{FF2B5EF4-FFF2-40B4-BE49-F238E27FC236}">
                <a16:creationId xmlns:a16="http://schemas.microsoft.com/office/drawing/2014/main" id="{4D2EDB66-B782-4CF3-60BF-FB9686C048ED}"/>
              </a:ext>
            </a:extLst>
          </p:cNvPr>
          <p:cNvSpPr>
            <a:spLocks noGrp="1"/>
          </p:cNvSpPr>
          <p:nvPr>
            <p:ph type="sldNum" sz="quarter" idx="5"/>
          </p:nvPr>
        </p:nvSpPr>
        <p:spPr/>
        <p:txBody>
          <a:bodyPr/>
          <a:lstStyle/>
          <a:p>
            <a:pPr>
              <a:defRPr/>
            </a:pPr>
            <a:fld id="{9DF99205-3582-4A06-8705-6CA6EE405FEE}" type="slidenum">
              <a:rPr lang="en-US" altLang="en-US" smtClean="0"/>
              <a:pPr>
                <a:defRPr/>
              </a:pPr>
              <a:t>20</a:t>
            </a:fld>
            <a:endParaRPr lang="en-US" altLang="en-US"/>
          </a:p>
        </p:txBody>
      </p:sp>
      <p:sp>
        <p:nvSpPr>
          <p:cNvPr id="5" name="Header Placeholder 4">
            <a:extLst>
              <a:ext uri="{FF2B5EF4-FFF2-40B4-BE49-F238E27FC236}">
                <a16:creationId xmlns:a16="http://schemas.microsoft.com/office/drawing/2014/main" id="{EA054CDA-B5E8-12E0-908E-0303FAE72908}"/>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3347533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t>As with previous iterations of our “cottage food laws” producers have to allow the Tennessee Department of Health to access the food processing facility (i.e. private residence) if necessary to ensure public safety.  This would most likely occur if a foodborne illness was possibly linked to a homemade food item. </a:t>
            </a:r>
            <a:endParaRPr lang="en-US" dirty="0"/>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t>One important note is that all producers who were under the previous “cottage food laws” now fall under the TNFFA and all its rules.  There are no exceptions in this exemption from licensing/inspection. </a:t>
            </a:r>
            <a:endParaRPr lang="en-US" dirty="0"/>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t>For some previous producers this may mean updating labels and/or moving from a community kitchen to their private residence (or becoming a licensed food manufacturer). </a:t>
            </a:r>
          </a:p>
          <a:p>
            <a:pPr marL="177845" indent="-177845">
              <a:spcBef>
                <a:spcPct val="20000"/>
              </a:spcBef>
              <a:buFont typeface="Arial"/>
              <a:buChar char="•"/>
            </a:pPr>
            <a:endParaRPr lang="en-US" b="1" dirty="0"/>
          </a:p>
          <a:p>
            <a:pPr marL="177845" indent="-177845">
              <a:spcBef>
                <a:spcPct val="20000"/>
              </a:spcBef>
              <a:buFont typeface="Arial"/>
              <a:buChar char="•"/>
            </a:pPr>
            <a:r>
              <a:rPr lang="en-US" b="1" dirty="0"/>
              <a:t>Since any health claims made on labels of foods are reviewed and controlled by the FDA, it is implied that health claims are not allowed on the labels of homemade food items under the TFFA.</a:t>
            </a:r>
          </a:p>
          <a:p>
            <a:pPr marL="177845" indent="-177845">
              <a:spcBef>
                <a:spcPct val="20000"/>
              </a:spcBef>
              <a:buFont typeface="Arial"/>
              <a:buChar char="•"/>
            </a:pPr>
            <a:endParaRPr lang="en-US" b="1" dirty="0"/>
          </a:p>
          <a:p>
            <a:pPr marL="177845" indent="-177845">
              <a:spcBef>
                <a:spcPct val="20000"/>
              </a:spcBef>
              <a:buFont typeface="Arial"/>
              <a:buChar char="•"/>
            </a:pPr>
            <a:r>
              <a:rPr lang="en-US" b="1" dirty="0"/>
              <a:t>Also, one important limitation is that homemade food items produced under the TFFA are NOT ALLOWED to be served or used as ingredients in a licensed food establishment such as a restaurant, food truck, or catering service!  This is because these food service establishments must follow the Food Code and it requires sourcing ingredients from approved vendors.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21</a:t>
            </a:fld>
            <a:endParaRPr lang="en-US" altLang="en-US"/>
          </a:p>
        </p:txBody>
      </p:sp>
      <p:sp>
        <p:nvSpPr>
          <p:cNvPr id="5" name="Header Placeholder 4">
            <a:extLst>
              <a:ext uri="{FF2B5EF4-FFF2-40B4-BE49-F238E27FC236}">
                <a16:creationId xmlns:a16="http://schemas.microsoft.com/office/drawing/2014/main" id="{8EFCD805-5E8F-CF86-2056-16C4FB76D2FE}"/>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58079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Before the current Tennessee Food Freedom Act went into effect, the production and sale of home-made foods went through various iterations of exemptions/rules. </a:t>
            </a:r>
            <a:endParaRPr lang="en-US" dirty="0">
              <a:latin typeface="Arial"/>
              <a:ea typeface="ＭＳ Ｐゴシック"/>
              <a:cs typeface="Arial"/>
            </a:endParaRP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Prior to 2007, rules actually prohibited the sale of home-made foods to the public.</a:t>
            </a:r>
            <a:endParaRPr lang="en-US" dirty="0">
              <a:latin typeface="Arial"/>
              <a:ea typeface="ＭＳ Ｐゴシック"/>
              <a:cs typeface="Arial"/>
            </a:endParaRP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In 2007 home-based food processors were allowed to make "non-potentially hazardous" foods like baked goods, hard candy, and jams/jellies) from their homes and sell them within the state. </a:t>
            </a:r>
          </a:p>
          <a:p>
            <a:pPr marL="177845" indent="-177845">
              <a:spcBef>
                <a:spcPct val="20000"/>
              </a:spcBef>
              <a:buFont typeface="Arial"/>
              <a:buChar char="•"/>
            </a:pPr>
            <a:r>
              <a:rPr lang="en-US" b="1" dirty="0">
                <a:latin typeface="Arial"/>
                <a:ea typeface="ＭＳ Ｐゴシック"/>
                <a:cs typeface="Arial"/>
              </a:rPr>
              <a:t>As part of the rule, producers had to be inspected and licensed by the TDA, as well as complete a Tennessee Food Safety Certification Course offered by UT Food Science. </a:t>
            </a:r>
            <a:endParaRPr lang="en-US" dirty="0">
              <a:latin typeface="Arial"/>
              <a:ea typeface="ＭＳ Ｐゴシック"/>
              <a:cs typeface="Arial"/>
            </a:endParaRPr>
          </a:p>
          <a:p>
            <a:pPr>
              <a:spcBef>
                <a:spcPct val="20000"/>
              </a:spcBef>
            </a:pPr>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a:t>
            </a:fld>
            <a:endParaRPr lang="en-US" altLang="en-US"/>
          </a:p>
        </p:txBody>
      </p:sp>
      <p:sp>
        <p:nvSpPr>
          <p:cNvPr id="5" name="Header Placeholder 4">
            <a:extLst>
              <a:ext uri="{FF2B5EF4-FFF2-40B4-BE49-F238E27FC236}">
                <a16:creationId xmlns:a16="http://schemas.microsoft.com/office/drawing/2014/main" id="{4275D700-FB82-448F-5880-3B640075865D}"/>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93690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describes the labeling requirements for foods manufactured in a home kitchen under the Tennessee Food Freedom Act.</a:t>
            </a:r>
          </a:p>
          <a:p>
            <a:r>
              <a:rPr lang="en-US" dirty="0"/>
              <a:t>Each state’s cottage food laws are usually slightly different.  Please check cottage food law resources for your local state. </a:t>
            </a:r>
          </a:p>
          <a:p>
            <a:endParaRPr lang="en-US" dirty="0"/>
          </a:p>
          <a:p>
            <a:r>
              <a:rPr lang="en-US" b="1" dirty="0"/>
              <a:t>Nothing has changed in the labeling requirements of the TFFA since its inception!  These rules all applied starting in 2022!</a:t>
            </a: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22</a:t>
            </a:fld>
            <a:endParaRPr lang="en-US" altLang="en-US"/>
          </a:p>
        </p:txBody>
      </p:sp>
      <p:sp>
        <p:nvSpPr>
          <p:cNvPr id="5" name="Header Placeholder 4">
            <a:extLst>
              <a:ext uri="{FF2B5EF4-FFF2-40B4-BE49-F238E27FC236}">
                <a16:creationId xmlns:a16="http://schemas.microsoft.com/office/drawing/2014/main" id="{6DB90912-25B8-9B40-BC2A-57B57265C699}"/>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45704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t>A key requirement in TNFFA is labeling guidelines. Federal regulations require more detailed information on all food product labels but the TNFFA gives home-based producers in Tennessee an exemption from many of the federal requirements.</a:t>
            </a:r>
            <a:endParaRPr lang="en-US" dirty="0"/>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t>All homemade food products sold under TNFFA must include the following information. </a:t>
            </a:r>
            <a:endParaRPr lang="en-US" dirty="0"/>
          </a:p>
          <a:p>
            <a:pPr marL="652099" lvl="1" indent="-177845">
              <a:spcBef>
                <a:spcPct val="20000"/>
              </a:spcBef>
              <a:buFont typeface="Arial"/>
              <a:buChar char="•"/>
            </a:pPr>
            <a:r>
              <a:rPr lang="en-US" dirty="0"/>
              <a:t>1) Producer contact information including: producer’s name, home address, and telephone number </a:t>
            </a:r>
          </a:p>
          <a:p>
            <a:pPr marL="652099" lvl="1" indent="-177845">
              <a:spcBef>
                <a:spcPct val="20000"/>
              </a:spcBef>
              <a:buFont typeface="Arial"/>
              <a:buChar char="•"/>
            </a:pPr>
            <a:r>
              <a:rPr lang="en-US" dirty="0"/>
              <a:t>2) Common/usual name of product </a:t>
            </a:r>
          </a:p>
          <a:p>
            <a:pPr marL="652099" lvl="1" indent="-177845">
              <a:spcBef>
                <a:spcPct val="20000"/>
              </a:spcBef>
              <a:buFont typeface="Arial"/>
              <a:buChar char="•"/>
            </a:pPr>
            <a:r>
              <a:rPr lang="en-US" dirty="0"/>
              <a:t>3) Ingredients of the food in descending order based on weight </a:t>
            </a:r>
          </a:p>
          <a:p>
            <a:pPr marL="652099" lvl="1" indent="-177845">
              <a:spcBef>
                <a:spcPct val="20000"/>
              </a:spcBef>
              <a:buFont typeface="Arial"/>
              <a:buChar char="•"/>
            </a:pPr>
            <a:r>
              <a:rPr lang="en-US" dirty="0"/>
              <a:t>4) The following statement: “This product was produced at a private residence that is exempt from state licensing and inspection. This product may contain allergens.” </a:t>
            </a:r>
          </a:p>
          <a:p>
            <a:pPr algn="l"/>
            <a:endParaRPr lang="en-US" b="1" i="0" dirty="0">
              <a:effectLst/>
              <a:latin typeface="Roboto" panose="020F0502020204030204" pitchFamily="34" charset="0"/>
              <a:cs typeface="Roboto"/>
            </a:endParaRPr>
          </a:p>
          <a:p>
            <a:pPr algn="l"/>
            <a:r>
              <a:rPr lang="en-US" b="1" i="0" dirty="0">
                <a:effectLst/>
                <a:latin typeface="Roboto" panose="020F0502020204030204" pitchFamily="34" charset="0"/>
                <a:cs typeface="Roboto"/>
              </a:rPr>
              <a:t>No weight of the product is required under the TN FFA, but it can optionally be included but then must be accurate to comply with the state’s weights and measures regulations.</a:t>
            </a:r>
            <a:br>
              <a:rPr lang="en-US" b="1" i="0" dirty="0">
                <a:effectLst/>
                <a:latin typeface="Roboto" panose="020F0502020204030204" pitchFamily="34" charset="0"/>
                <a:cs typeface="Roboto"/>
              </a:rPr>
            </a:br>
            <a:endParaRPr lang="en-US" b="1" i="0" dirty="0">
              <a:solidFill>
                <a:srgbClr val="202124"/>
              </a:solidFill>
              <a:effectLst/>
              <a:latin typeface="Roboto" panose="020F0502020204030204" pitchFamily="34" charset="0"/>
              <a:cs typeface="Roboto"/>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23</a:t>
            </a:fld>
            <a:endParaRPr lang="en-US" altLang="en-US"/>
          </a:p>
        </p:txBody>
      </p:sp>
      <p:sp>
        <p:nvSpPr>
          <p:cNvPr id="5" name="Header Placeholder 4">
            <a:extLst>
              <a:ext uri="{FF2B5EF4-FFF2-40B4-BE49-F238E27FC236}">
                <a16:creationId xmlns:a16="http://schemas.microsoft.com/office/drawing/2014/main" id="{F6B6EB02-0F81-374A-3F87-E4D5628A93FC}"/>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391816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E465-470F-D535-F4CF-EAC0D9E9A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F0D3A-7F01-3177-5F30-479C34218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D50D2-3F84-B753-195E-811AF11D928D}"/>
              </a:ext>
            </a:extLst>
          </p:cNvPr>
          <p:cNvSpPr>
            <a:spLocks noGrp="1"/>
          </p:cNvSpPr>
          <p:nvPr>
            <p:ph type="body" idx="1"/>
          </p:nvPr>
        </p:nvSpPr>
        <p:spPr/>
        <p:txBody>
          <a:bodyPr/>
          <a:lstStyle/>
          <a:p>
            <a:pPr marL="177845" indent="-177845">
              <a:buFont typeface="Arial"/>
              <a:buChar char="•"/>
            </a:pPr>
            <a:r>
              <a:rPr lang="en-US" b="1" dirty="0">
                <a:latin typeface="Calibri"/>
                <a:ea typeface="ＭＳ Ｐゴシック"/>
                <a:cs typeface="Calibri"/>
              </a:rPr>
              <a:t>These are some examples of labels that could be used. Notice how the combination of the front and back labels identify product, its ingredients, the required disclaimer statement, the producer’s name, phone number, and address where the products were made.</a:t>
            </a:r>
            <a:endParaRPr lang="en-US" dirty="0">
              <a:latin typeface="Calibri"/>
              <a:cs typeface="Calibri"/>
            </a:endParaRPr>
          </a:p>
        </p:txBody>
      </p:sp>
      <p:sp>
        <p:nvSpPr>
          <p:cNvPr id="4" name="Slide Number Placeholder 3">
            <a:extLst>
              <a:ext uri="{FF2B5EF4-FFF2-40B4-BE49-F238E27FC236}">
                <a16:creationId xmlns:a16="http://schemas.microsoft.com/office/drawing/2014/main" id="{A90DCA6C-7C05-8420-B8AB-4144DAA8AE6B}"/>
              </a:ext>
            </a:extLst>
          </p:cNvPr>
          <p:cNvSpPr>
            <a:spLocks noGrp="1"/>
          </p:cNvSpPr>
          <p:nvPr>
            <p:ph type="sldNum" sz="quarter" idx="5"/>
          </p:nvPr>
        </p:nvSpPr>
        <p:spPr/>
        <p:txBody>
          <a:bodyPr/>
          <a:lstStyle/>
          <a:p>
            <a:pPr>
              <a:defRPr/>
            </a:pPr>
            <a:fld id="{9DF99205-3582-4A06-8705-6CA6EE405FEE}" type="slidenum">
              <a:rPr lang="en-US" altLang="en-US"/>
              <a:pPr>
                <a:defRPr/>
              </a:pPr>
              <a:t>24</a:t>
            </a:fld>
            <a:endParaRPr lang="en-US" altLang="en-US"/>
          </a:p>
        </p:txBody>
      </p:sp>
      <p:sp>
        <p:nvSpPr>
          <p:cNvPr id="5" name="Header Placeholder 4">
            <a:extLst>
              <a:ext uri="{FF2B5EF4-FFF2-40B4-BE49-F238E27FC236}">
                <a16:creationId xmlns:a16="http://schemas.microsoft.com/office/drawing/2014/main" id="{BAB45FF6-AF44-780C-A7D6-A8A13D5EDA92}"/>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851918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b="1" dirty="0">
                <a:latin typeface="Calibri"/>
                <a:ea typeface="ＭＳ Ｐゴシック"/>
                <a:cs typeface="Calibri"/>
              </a:rPr>
              <a:t>This is an additional example of labels that could be used. For this label, notice that the sub ingredients for “semi-sweet chocolate chips” is also included in the ingredient list! This is where some allergens may be hiding!</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a:pPr>
                <a:defRPr/>
              </a:pPr>
              <a:t>25</a:t>
            </a:fld>
            <a:endParaRPr lang="en-US" altLang="en-US"/>
          </a:p>
        </p:txBody>
      </p:sp>
      <p:sp>
        <p:nvSpPr>
          <p:cNvPr id="5" name="Header Placeholder 4">
            <a:extLst>
              <a:ext uri="{FF2B5EF4-FFF2-40B4-BE49-F238E27FC236}">
                <a16:creationId xmlns:a16="http://schemas.microsoft.com/office/drawing/2014/main" id="{A6B9CC26-292B-01E1-DA00-9BFB3FE323C0}"/>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720238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labels for TCS foods, chicken salad and pimento cheese.</a:t>
            </a:r>
          </a:p>
          <a:p>
            <a:r>
              <a:rPr lang="en-US" dirty="0"/>
              <a:t>Notice the suggested addition of “Keep Refrigerated” on the label to convey to the customer that these items are TCS and perishable.</a:t>
            </a:r>
          </a:p>
        </p:txBody>
      </p:sp>
      <p:sp>
        <p:nvSpPr>
          <p:cNvPr id="4" name="Header Placeholder 3"/>
          <p:cNvSpPr>
            <a:spLocks noGrp="1"/>
          </p:cNvSpPr>
          <p:nvPr>
            <p:ph type="hdr" sz="quarter"/>
          </p:nvPr>
        </p:nvSpPr>
        <p:spPr/>
        <p:txBody>
          <a:bodyPr/>
          <a:lstStyle/>
          <a:p>
            <a:pPr>
              <a:defRPr/>
            </a:pPr>
            <a:r>
              <a:rPr lang="en-US"/>
              <a:t>TFFA presentation - November 2025</a:t>
            </a:r>
          </a:p>
        </p:txBody>
      </p:sp>
      <p:sp>
        <p:nvSpPr>
          <p:cNvPr id="5" name="Slide Number Placeholder 4"/>
          <p:cNvSpPr>
            <a:spLocks noGrp="1"/>
          </p:cNvSpPr>
          <p:nvPr>
            <p:ph type="sldNum" sz="quarter" idx="5"/>
          </p:nvPr>
        </p:nvSpPr>
        <p:spPr/>
        <p:txBody>
          <a:bodyPr/>
          <a:lstStyle/>
          <a:p>
            <a:pPr>
              <a:defRPr/>
            </a:pPr>
            <a:fld id="{9DF99205-3582-4A06-8705-6CA6EE405FEE}" type="slidenum">
              <a:rPr lang="en-US" altLang="en-US" smtClean="0"/>
              <a:pPr>
                <a:defRPr/>
              </a:pPr>
              <a:t>26</a:t>
            </a:fld>
            <a:endParaRPr lang="en-US" altLang="en-US"/>
          </a:p>
        </p:txBody>
      </p:sp>
    </p:spTree>
    <p:extLst>
      <p:ext uri="{BB962C8B-B14F-4D97-AF65-F5344CB8AC3E}">
        <p14:creationId xmlns:p14="http://schemas.microsoft.com/office/powerpoint/2010/main" val="3959415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There are no alternatives listed in the TNFFA for any of the information required on the label (listing a P.O box is NOT acceptable). </a:t>
            </a:r>
          </a:p>
          <a:p>
            <a:pPr marL="177845" indent="-177845">
              <a:spcBef>
                <a:spcPct val="20000"/>
              </a:spcBef>
              <a:buFont typeface="Arial"/>
              <a:buChar char="•"/>
            </a:pPr>
            <a:r>
              <a:rPr lang="en-US" b="1" dirty="0">
                <a:latin typeface="Arial"/>
                <a:ea typeface="ＭＳ Ｐゴシック"/>
                <a:cs typeface="Arial"/>
              </a:rPr>
              <a:t>Remember that foods produced under the TNFFA MUST be made at your private residence, so that address is required.</a:t>
            </a:r>
            <a:endParaRPr lang="en-US" dirty="0">
              <a:latin typeface="Arial"/>
              <a:ea typeface="ＭＳ Ｐゴシック"/>
              <a:cs typeface="Arial"/>
            </a:endParaRPr>
          </a:p>
          <a:p>
            <a:pPr marL="177845" indent="-177845">
              <a:spcBef>
                <a:spcPct val="20000"/>
              </a:spcBef>
              <a:buFont typeface="Arial"/>
              <a:buChar char="•"/>
            </a:pPr>
            <a:endParaRPr lang="en-US" dirty="0"/>
          </a:p>
          <a:p>
            <a:pPr marL="177845" indent="-177845">
              <a:spcBef>
                <a:spcPct val="20000"/>
              </a:spcBef>
              <a:buFont typeface="Arial"/>
              <a:buChar char="•"/>
            </a:pPr>
            <a:r>
              <a:rPr lang="en-US" b="1" dirty="0"/>
              <a:t>If a producer does not want to have identifying personal information on the label of their product, they may need to explore becoming a licensed food manufacturer in TN. </a:t>
            </a:r>
            <a:br>
              <a:rPr lang="en-US" b="1" i="0" dirty="0">
                <a:effectLst/>
                <a:latin typeface="Roboto" panose="020F0502020204030204" pitchFamily="34" charset="0"/>
                <a:cs typeface="Roboto"/>
              </a:rPr>
            </a:br>
            <a:endParaRPr lang="en-US" b="1" i="0" dirty="0">
              <a:solidFill>
                <a:srgbClr val="202124"/>
              </a:solidFill>
              <a:effectLst/>
              <a:latin typeface="Roboto" panose="020F0502020204030204" pitchFamily="34" charset="0"/>
              <a:cs typeface="Roboto"/>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27</a:t>
            </a:fld>
            <a:endParaRPr lang="en-US" altLang="en-US"/>
          </a:p>
        </p:txBody>
      </p:sp>
      <p:sp>
        <p:nvSpPr>
          <p:cNvPr id="5" name="Header Placeholder 4">
            <a:extLst>
              <a:ext uri="{FF2B5EF4-FFF2-40B4-BE49-F238E27FC236}">
                <a16:creationId xmlns:a16="http://schemas.microsoft.com/office/drawing/2014/main" id="{6B5F53C7-4382-962C-6430-B7F7288CBBE3}"/>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32649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t>One particularly important reason for this is for people with food allergens to be able to make an educated decision about the foods they buy. </a:t>
            </a:r>
            <a:endParaRPr lang="en-US" dirty="0"/>
          </a:p>
          <a:p>
            <a:pPr marL="177845" indent="-177845">
              <a:spcBef>
                <a:spcPct val="20000"/>
              </a:spcBef>
              <a:buFont typeface="Arial"/>
              <a:buChar char="•"/>
            </a:pPr>
            <a:r>
              <a:rPr lang="en-US" dirty="0">
                <a:latin typeface="Arial"/>
                <a:ea typeface="ＭＳ Ｐゴシック"/>
                <a:cs typeface="Arial"/>
              </a:rPr>
              <a:t>They are unable to do so unless producers are including both the ingredients and sub-ingredients.</a:t>
            </a:r>
            <a:endParaRPr lang="en-US" b="1" dirty="0"/>
          </a:p>
          <a:p>
            <a:pPr marL="177845" indent="-177845">
              <a:spcBef>
                <a:spcPct val="20000"/>
              </a:spcBef>
              <a:buFont typeface="Arial"/>
              <a:buChar char="•"/>
            </a:pPr>
            <a:endParaRPr lang="en-US" dirty="0"/>
          </a:p>
          <a:p>
            <a:pPr marL="177845" indent="-177845">
              <a:spcBef>
                <a:spcPct val="20000"/>
              </a:spcBef>
              <a:buFont typeface="Arial"/>
              <a:buChar char="•"/>
            </a:pPr>
            <a:r>
              <a:rPr lang="en-US" b="1" dirty="0">
                <a:latin typeface="Arial"/>
                <a:ea typeface="ＭＳ Ｐゴシック"/>
                <a:cs typeface="Arial"/>
              </a:rPr>
              <a:t>Which is why when making the ingredient list for our example chocolate chip cookies the ingredient list should include “chocolate chips (sugar, chocolate liquor, cocoa butter, milk fat, soy lecithin, and vanilla)”. </a:t>
            </a:r>
            <a:endParaRPr lang="en-US" dirty="0">
              <a:latin typeface="Arial"/>
              <a:ea typeface="ＭＳ Ｐゴシック"/>
              <a:cs typeface="Arial"/>
            </a:endParaRPr>
          </a:p>
          <a:p>
            <a:pPr marL="177845" indent="-177845">
              <a:spcBef>
                <a:spcPct val="20000"/>
              </a:spcBef>
              <a:buFont typeface="Arial,Sans-Serif"/>
              <a:buChar char="•"/>
            </a:pPr>
            <a:r>
              <a:rPr lang="en-US" dirty="0"/>
              <a:t>If a customer was allergic to soy, without including "soy lecithin" as a sub ingredient on a label they would not be aware of the allergen inside the chocolate chip cookies.</a:t>
            </a:r>
          </a:p>
          <a:p>
            <a:pPr marL="177845" indent="-177845">
              <a:spcBef>
                <a:spcPct val="20000"/>
              </a:spcBef>
              <a:buFont typeface="Arial,Sans-Serif"/>
              <a:buChar char="•"/>
            </a:pPr>
            <a:endParaRPr lang="en-US" dirty="0">
              <a:latin typeface="Arial"/>
              <a:cs typeface="Arial"/>
            </a:endParaRPr>
          </a:p>
          <a:p>
            <a:pPr marL="177845" indent="-177845">
              <a:spcBef>
                <a:spcPct val="20000"/>
              </a:spcBef>
              <a:buFont typeface="Arial"/>
              <a:buChar char="•"/>
            </a:pPr>
            <a:r>
              <a:rPr lang="en-US" b="1" dirty="0"/>
              <a:t>Listing allergens found in ingredients and/or sub-ingredients is not an alternative to listing sub-ingredients on your label.</a:t>
            </a:r>
            <a:endParaRPr lang="en-US" dirty="0"/>
          </a:p>
          <a:p>
            <a:pPr marL="177845" indent="-177845">
              <a:spcBef>
                <a:spcPct val="20000"/>
              </a:spcBef>
              <a:buFont typeface="Arial,Sans-Serif"/>
              <a:buChar char="•"/>
            </a:pPr>
            <a:endParaRPr lang="en-US" dirty="0">
              <a:latin typeface="Arial"/>
              <a:cs typeface="Arial"/>
            </a:endParaRPr>
          </a:p>
          <a:p>
            <a:pPr marL="177845" indent="-177845">
              <a:spcBef>
                <a:spcPct val="20000"/>
              </a:spcBef>
              <a:buFont typeface="Arial,Sans-Serif"/>
              <a:buChar char="•"/>
            </a:pPr>
            <a:endParaRPr lang="en-US" dirty="0">
              <a:latin typeface="Arial"/>
              <a:cs typeface="Arial"/>
            </a:endParaRPr>
          </a:p>
          <a:p>
            <a:pPr marL="177845" indent="-177845">
              <a:spcBef>
                <a:spcPct val="20000"/>
              </a:spcBef>
              <a:buFont typeface="Arial"/>
              <a:buChar char="•"/>
            </a:pPr>
            <a:endParaRPr lang="en-US" b="1" dirty="0">
              <a:latin typeface="Arial"/>
              <a:cs typeface="Arial"/>
            </a:endParaRPr>
          </a:p>
          <a:p>
            <a:pPr algn="l"/>
            <a:br>
              <a:rPr lang="en-US" b="1" i="0" dirty="0">
                <a:effectLst/>
                <a:latin typeface="Roboto" panose="020F0502020204030204" pitchFamily="34" charset="0"/>
                <a:cs typeface="Roboto"/>
              </a:rPr>
            </a:br>
            <a:endParaRPr lang="en-US" b="1" i="0" dirty="0">
              <a:solidFill>
                <a:srgbClr val="202124"/>
              </a:solidFill>
              <a:effectLst/>
              <a:latin typeface="Roboto" panose="020F0502020204030204" pitchFamily="34" charset="0"/>
              <a:cs typeface="Roboto"/>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28</a:t>
            </a:fld>
            <a:endParaRPr lang="en-US" altLang="en-US"/>
          </a:p>
        </p:txBody>
      </p:sp>
      <p:sp>
        <p:nvSpPr>
          <p:cNvPr id="5" name="Header Placeholder 4">
            <a:extLst>
              <a:ext uri="{FF2B5EF4-FFF2-40B4-BE49-F238E27FC236}">
                <a16:creationId xmlns:a16="http://schemas.microsoft.com/office/drawing/2014/main" id="{34CD0103-D5A3-4594-F798-DB07BBD50A10}"/>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321515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Wood contact surfaces, especially soft woods, are not a good choice for equipment/utensils such as cutting boards. Wood can break off into food causing a physical hazard. Instead, look into plastic cutting boards. </a:t>
            </a: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30</a:t>
            </a:fld>
            <a:endParaRPr lang="en-US" altLang="en-US"/>
          </a:p>
        </p:txBody>
      </p:sp>
      <p:sp>
        <p:nvSpPr>
          <p:cNvPr id="5" name="Header Placeholder 4">
            <a:extLst>
              <a:ext uri="{FF2B5EF4-FFF2-40B4-BE49-F238E27FC236}">
                <a16:creationId xmlns:a16="http://schemas.microsoft.com/office/drawing/2014/main" id="{ACE4C8CC-44F7-AB64-4F15-AC152EC45D63}"/>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350989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Make sure equipment/utensils are in good condition. If the cutting board is all scratched up, it might be time to replace it. </a:t>
            </a:r>
          </a:p>
          <a:p>
            <a:pPr defTabSz="948507">
              <a:defRPr/>
            </a:pPr>
            <a:r>
              <a:rPr lang="en-US" dirty="0"/>
              <a:t>Broken or chipped utensils should be discarded.</a:t>
            </a:r>
          </a:p>
          <a:p>
            <a:pPr defTabSz="948507">
              <a:defRPr/>
            </a:pPr>
            <a:r>
              <a:rPr lang="en-US" dirty="0"/>
              <a:t>No wooden cutting boards or rolling pins should be used.</a:t>
            </a: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31</a:t>
            </a:fld>
            <a:endParaRPr lang="en-US" altLang="en-US"/>
          </a:p>
        </p:txBody>
      </p:sp>
      <p:sp>
        <p:nvSpPr>
          <p:cNvPr id="5" name="Header Placeholder 4">
            <a:extLst>
              <a:ext uri="{FF2B5EF4-FFF2-40B4-BE49-F238E27FC236}">
                <a16:creationId xmlns:a16="http://schemas.microsoft.com/office/drawing/2014/main" id="{820363BB-90D9-0A6E-C4DE-7AA261BB2259}"/>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666602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spcBef>
                <a:spcPct val="20000"/>
              </a:spcBef>
              <a:buFont typeface="Arial"/>
              <a:buChar char="•"/>
              <a:defRPr/>
            </a:pPr>
            <a:r>
              <a:rPr lang="en-US" b="1">
                <a:latin typeface="Arial"/>
                <a:ea typeface="ＭＳ Ｐゴシック"/>
                <a:cs typeface="Arial"/>
              </a:rPr>
              <a:t>In the binder the first information sheet should be all about you/your business. </a:t>
            </a:r>
            <a:endParaRPr lang="en-US">
              <a:latin typeface="Arial"/>
              <a:ea typeface="ＭＳ Ｐゴシック"/>
              <a:cs typeface="Arial"/>
            </a:endParaRPr>
          </a:p>
          <a:p>
            <a:pPr marL="296408" indent="-296408">
              <a:spcBef>
                <a:spcPct val="20000"/>
              </a:spcBef>
              <a:buFont typeface="Arial"/>
              <a:buChar char="•"/>
              <a:defRPr/>
            </a:pPr>
            <a:r>
              <a:rPr lang="en-US">
                <a:latin typeface="Arial"/>
                <a:ea typeface="ＭＳ Ｐゴシック"/>
                <a:cs typeface="Arial"/>
              </a:rPr>
              <a:t>Include things like your name, business name, phone number, address, and email address. </a:t>
            </a:r>
          </a:p>
          <a:p>
            <a:pPr marL="296408" indent="-296408">
              <a:spcBef>
                <a:spcPct val="20000"/>
              </a:spcBef>
              <a:buFont typeface="Arial"/>
              <a:buChar char="•"/>
              <a:defRPr/>
            </a:pPr>
            <a:endParaRPr lang="en-US" b="1" dirty="0">
              <a:latin typeface="Arial"/>
              <a:ea typeface="ＭＳ Ｐゴシック"/>
              <a:cs typeface="Arial"/>
            </a:endParaRPr>
          </a:p>
          <a:p>
            <a:pPr marL="296408" indent="-296408">
              <a:spcBef>
                <a:spcPct val="20000"/>
              </a:spcBef>
              <a:buFont typeface="Arial"/>
              <a:buChar char="•"/>
              <a:defRPr/>
            </a:pPr>
            <a:r>
              <a:rPr lang="en-US" b="1">
                <a:latin typeface="Arial"/>
                <a:ea typeface="ＭＳ Ｐゴシック"/>
                <a:cs typeface="Arial"/>
              </a:rPr>
              <a:t>The next section in your binder could be all about your products and where they are sold at. </a:t>
            </a:r>
            <a:endParaRPr lang="en-US">
              <a:latin typeface="Arial"/>
              <a:ea typeface="ＭＳ Ｐゴシック"/>
              <a:cs typeface="Arial"/>
            </a:endParaRPr>
          </a:p>
          <a:p>
            <a:pPr marL="296408" indent="-296408">
              <a:spcBef>
                <a:spcPct val="20000"/>
              </a:spcBef>
              <a:buFont typeface="Arial"/>
              <a:buChar char="•"/>
              <a:defRPr/>
            </a:pPr>
            <a:r>
              <a:rPr lang="en-US">
                <a:latin typeface="Arial"/>
                <a:ea typeface="ＭＳ Ｐゴシック"/>
                <a:cs typeface="Arial"/>
              </a:rPr>
              <a:t>Information like product recipes, results for products you’ve had tested, wholesale locations, and markets you’ve set up at to sell your products would go here. </a:t>
            </a:r>
          </a:p>
          <a:p>
            <a:pPr marL="296408" indent="-296408">
              <a:spcBef>
                <a:spcPct val="20000"/>
              </a:spcBef>
              <a:buFont typeface="Arial"/>
              <a:buChar char="•"/>
              <a:defRPr/>
            </a:pPr>
            <a:endParaRPr lang="en-US" dirty="0">
              <a:latin typeface="Arial"/>
              <a:ea typeface="ＭＳ Ｐゴシック"/>
              <a:cs typeface="Arial"/>
            </a:endParaRPr>
          </a:p>
          <a:p>
            <a:pPr marL="296408" indent="-296408">
              <a:spcBef>
                <a:spcPct val="20000"/>
              </a:spcBef>
              <a:buFont typeface="Arial"/>
              <a:buChar char="•"/>
              <a:defRPr/>
            </a:pPr>
            <a:r>
              <a:rPr lang="en-US" b="1">
                <a:latin typeface="Arial"/>
                <a:ea typeface="ＭＳ Ｐゴシック"/>
                <a:cs typeface="Arial"/>
              </a:rPr>
              <a:t>Another section can be all about your facility regarding chemicals used and pest control. Keeping a log of chemicals used for your business (dish soap, sanitizer, cleaning spray, etc.) can be important in the incident of chemical contamination. This section is where you would also record all things pest control related (like any sightings of pests and any pest control measures taken). </a:t>
            </a:r>
            <a:endParaRPr lang="en-US">
              <a:latin typeface="Arial"/>
              <a:ea typeface="ＭＳ Ｐゴシック"/>
              <a:cs typeface="Arial"/>
            </a:endParaRPr>
          </a:p>
          <a:p>
            <a:pPr defTabSz="948507">
              <a:defRPr/>
            </a:pPr>
            <a:endParaRPr lang="en-US" sz="1900" dirty="0">
              <a:latin typeface="Calibri" panose="020F0502020204030204" pitchFamily="34" charset="0"/>
              <a:ea typeface="Calibri" panose="020F0502020204030204" pitchFamily="34" charset="0"/>
              <a:cs typeface="Calibri"/>
            </a:endParaRPr>
          </a:p>
          <a:p>
            <a:pPr defTabSz="948507">
              <a:defRPr/>
            </a:pPr>
            <a:endParaRPr lang="en-US" sz="1900">
              <a:latin typeface="Calibri" panose="020F0502020204030204" pitchFamily="34" charset="0"/>
              <a:ea typeface="Calibri" panose="020F0502020204030204" pitchFamily="34" charset="0"/>
              <a:cs typeface="Times New Roman" panose="02020603050405020304" pitchFamily="18" charset="0"/>
            </a:endParaRPr>
          </a:p>
          <a:p>
            <a:pPr defTabSz="948507">
              <a:defRPr/>
            </a:pPr>
            <a:endParaRPr lang="en-US" sz="19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32</a:t>
            </a:fld>
            <a:endParaRPr lang="en-US" altLang="en-US"/>
          </a:p>
        </p:txBody>
      </p:sp>
      <p:sp>
        <p:nvSpPr>
          <p:cNvPr id="5" name="Header Placeholder 4">
            <a:extLst>
              <a:ext uri="{FF2B5EF4-FFF2-40B4-BE49-F238E27FC236}">
                <a16:creationId xmlns:a16="http://schemas.microsoft.com/office/drawing/2014/main" id="{569E9372-AC73-B6D0-E7CF-7500773103A9}"/>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14951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CD4CA-DAA5-DA8E-6D7E-56642C62E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C890B-5A4B-C40C-407E-8261CBE48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F35D5-8FE9-3441-C1DE-49E9AEC1C756}"/>
              </a:ext>
            </a:extLst>
          </p:cNvPr>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In 2012, the requirement for inspection and permitting a home kitchen became optional.  If a producer was not permitted, signage had to be displayed stating: "These food products were made in a private home not licensed or inspected."</a:t>
            </a:r>
            <a:endParaRPr lang="en-US" dirty="0">
              <a:latin typeface="Arial"/>
              <a:ea typeface="ＭＳ Ｐゴシック"/>
              <a:cs typeface="Arial"/>
            </a:endParaRP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Then In 2017, the TN laws went through a significant change again. Licensing and permitting of domestic kitchens was ended. </a:t>
            </a: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Producers could still only make </a:t>
            </a:r>
            <a:r>
              <a:rPr lang="en-US" b="1" u="sng" dirty="0">
                <a:latin typeface="Arial"/>
                <a:ea typeface="ＭＳ Ｐゴシック"/>
                <a:cs typeface="Arial"/>
              </a:rPr>
              <a:t>non-potentially hazardous foods</a:t>
            </a:r>
            <a:r>
              <a:rPr lang="en-US" b="1" dirty="0">
                <a:latin typeface="Arial"/>
                <a:ea typeface="ＭＳ Ｐゴシック"/>
                <a:cs typeface="Arial"/>
              </a:rPr>
              <a:t> but there was no limitation on where the foods were produced. Foods could be made in their home,  a community or commercial kitchen. </a:t>
            </a:r>
          </a:p>
          <a:p>
            <a:pPr marL="177845" indent="-177845">
              <a:spcBef>
                <a:spcPct val="20000"/>
              </a:spcBef>
              <a:buFont typeface="Arial"/>
              <a:buChar char="•"/>
            </a:pPr>
            <a:endParaRPr lang="en-US" dirty="0">
              <a:latin typeface="Arial"/>
              <a:ea typeface="ＭＳ Ｐゴシック"/>
              <a:cs typeface="Arial"/>
            </a:endParaRPr>
          </a:p>
          <a:p>
            <a:pPr marL="177845" indent="-177845">
              <a:spcBef>
                <a:spcPct val="20000"/>
              </a:spcBef>
              <a:buFont typeface="Arial"/>
              <a:buChar char="•"/>
            </a:pPr>
            <a:r>
              <a:rPr lang="en-US" dirty="0">
                <a:latin typeface="Arial"/>
                <a:ea typeface="ＭＳ Ｐゴシック"/>
                <a:cs typeface="Arial"/>
              </a:rPr>
              <a:t>Because there is no more licensing/inspection with TDA, there is no longer a list of all domestic kitchen producers in TN. As we will touch on later, this is why proper labeling information is so important under the current rules. </a:t>
            </a:r>
          </a:p>
          <a:p>
            <a:pPr marL="177845" indent="-177845">
              <a:spcBef>
                <a:spcPct val="20000"/>
              </a:spcBef>
              <a:buFont typeface="Arial"/>
              <a:buChar char="•"/>
            </a:pPr>
            <a:endParaRPr lang="en-US" dirty="0">
              <a:latin typeface="Arial"/>
              <a:ea typeface="ＭＳ Ｐゴシック"/>
              <a:cs typeface="Arial"/>
            </a:endParaRPr>
          </a:p>
          <a:p>
            <a:pPr>
              <a:spcBef>
                <a:spcPct val="20000"/>
              </a:spcBef>
            </a:pPr>
            <a:endParaRPr lang="en-US" dirty="0"/>
          </a:p>
        </p:txBody>
      </p:sp>
      <p:sp>
        <p:nvSpPr>
          <p:cNvPr id="4" name="Slide Number Placeholder 3">
            <a:extLst>
              <a:ext uri="{FF2B5EF4-FFF2-40B4-BE49-F238E27FC236}">
                <a16:creationId xmlns:a16="http://schemas.microsoft.com/office/drawing/2014/main" id="{B8C11CBE-0EC6-3EDC-6518-3E07253E37A2}"/>
              </a:ext>
            </a:extLst>
          </p:cNvPr>
          <p:cNvSpPr>
            <a:spLocks noGrp="1"/>
          </p:cNvSpPr>
          <p:nvPr>
            <p:ph type="sldNum" sz="quarter" idx="5"/>
          </p:nvPr>
        </p:nvSpPr>
        <p:spPr/>
        <p:txBody>
          <a:bodyPr/>
          <a:lstStyle/>
          <a:p>
            <a:pPr>
              <a:defRPr/>
            </a:pPr>
            <a:fld id="{9DF99205-3582-4A06-8705-6CA6EE405FEE}" type="slidenum">
              <a:rPr lang="en-US" altLang="en-US" smtClean="0"/>
              <a:pPr>
                <a:defRPr/>
              </a:pPr>
              <a:t>4</a:t>
            </a:fld>
            <a:endParaRPr lang="en-US" altLang="en-US"/>
          </a:p>
        </p:txBody>
      </p:sp>
      <p:sp>
        <p:nvSpPr>
          <p:cNvPr id="5" name="Header Placeholder 4">
            <a:extLst>
              <a:ext uri="{FF2B5EF4-FFF2-40B4-BE49-F238E27FC236}">
                <a16:creationId xmlns:a16="http://schemas.microsoft.com/office/drawing/2014/main" id="{BF19B7E6-3A1F-9F94-E260-0D2C612D4257}"/>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692763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links for each state agency where you can find more information.</a:t>
            </a:r>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34</a:t>
            </a:fld>
            <a:endParaRPr lang="en-US" altLang="en-US"/>
          </a:p>
        </p:txBody>
      </p:sp>
      <p:sp>
        <p:nvSpPr>
          <p:cNvPr id="5" name="Header Placeholder 4">
            <a:extLst>
              <a:ext uri="{FF2B5EF4-FFF2-40B4-BE49-F238E27FC236}">
                <a16:creationId xmlns:a16="http://schemas.microsoft.com/office/drawing/2014/main" id="{375087C7-9431-F7EC-1C37-ADFA29183AAB}"/>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988386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36</a:t>
            </a:fld>
            <a:endParaRPr lang="en-US" altLang="en-US"/>
          </a:p>
        </p:txBody>
      </p:sp>
      <p:sp>
        <p:nvSpPr>
          <p:cNvPr id="5" name="Header Placeholder 4">
            <a:extLst>
              <a:ext uri="{FF2B5EF4-FFF2-40B4-BE49-F238E27FC236}">
                <a16:creationId xmlns:a16="http://schemas.microsoft.com/office/drawing/2014/main" id="{474C2098-1A0E-75F7-2386-FF23932BCE0C}"/>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74288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In 2022, the Tennessee Food Freedom Act was passed.   </a:t>
            </a: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This expanded the types of products that could be produced by changing the wording from "non-potentially hazardous“ to “non-TCS” homemade food items).</a:t>
            </a:r>
          </a:p>
          <a:p>
            <a:pPr marL="177845" indent="-177845">
              <a:spcBef>
                <a:spcPct val="20000"/>
              </a:spcBef>
              <a:buFont typeface="Arial"/>
              <a:buChar char="•"/>
            </a:pPr>
            <a:r>
              <a:rPr lang="en-US" b="1" dirty="0">
                <a:latin typeface="Arial"/>
                <a:ea typeface="ＭＳ Ｐゴシック"/>
                <a:cs typeface="Arial"/>
              </a:rPr>
              <a:t>The non-TCS foods definition allowed anything that was “shelf-stable” (essentially).  This meant that canned foods were now allowed to be produced and sold under the TFFA.</a:t>
            </a: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However, the drawback was it only allowed home-based processors.</a:t>
            </a:r>
          </a:p>
          <a:p>
            <a:pPr marL="177845" indent="-177845">
              <a:spcBef>
                <a:spcPct val="20000"/>
              </a:spcBef>
              <a:buFont typeface="Arial"/>
              <a:buChar char="•"/>
            </a:pPr>
            <a:r>
              <a:rPr lang="en-US" b="1" dirty="0">
                <a:latin typeface="Arial"/>
                <a:ea typeface="ＭＳ Ｐゴシック"/>
                <a:cs typeface="Arial"/>
              </a:rPr>
              <a:t>This sent everyone working under the previous “Cottage food laws” in Tennessee back to their private residence!   </a:t>
            </a:r>
            <a:endParaRPr lang="en-US" dirty="0">
              <a:latin typeface="Arial"/>
              <a:ea typeface="ＭＳ Ｐゴシック"/>
              <a:cs typeface="Arial"/>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5</a:t>
            </a:fld>
            <a:endParaRPr lang="en-US" altLang="en-US"/>
          </a:p>
        </p:txBody>
      </p:sp>
      <p:sp>
        <p:nvSpPr>
          <p:cNvPr id="5" name="Header Placeholder 4">
            <a:extLst>
              <a:ext uri="{FF2B5EF4-FFF2-40B4-BE49-F238E27FC236}">
                <a16:creationId xmlns:a16="http://schemas.microsoft.com/office/drawing/2014/main" id="{D45E1849-77DD-C656-96DC-B9AAEFEA3C6F}"/>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223660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2051-BB65-A603-87CF-BDE653D30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B52D1-C183-3925-34D9-5D2687871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9295C-D867-989F-DE89-52E8CE1D8C37}"/>
              </a:ext>
            </a:extLst>
          </p:cNvPr>
          <p:cNvSpPr>
            <a:spLocks noGrp="1"/>
          </p:cNvSpPr>
          <p:nvPr>
            <p:ph type="body" idx="1"/>
          </p:nvPr>
        </p:nvSpPr>
        <p:spPr/>
        <p:txBody>
          <a:bodyPr/>
          <a:lstStyle/>
          <a:p>
            <a:r>
              <a:rPr lang="en-US" dirty="0"/>
              <a:t>In 2025, the TFFA was once again modified by state legislators to address one main complaint about what homemade food items were allowed and what were not!</a:t>
            </a:r>
          </a:p>
          <a:p>
            <a:r>
              <a:rPr lang="en-US" dirty="0"/>
              <a:t>The confusion about non-TCS vs TCS food items, and the desire to make and sell many items that were previously not allowed, was addressed in this version of the act.</a:t>
            </a:r>
          </a:p>
          <a:p>
            <a:endParaRPr lang="en-US" dirty="0"/>
          </a:p>
          <a:p>
            <a:r>
              <a:rPr lang="en-US" dirty="0"/>
              <a:t>The same non-TCS homemade foods items were still allowed but now most TCS food items were also added.  </a:t>
            </a:r>
          </a:p>
          <a:p>
            <a:endParaRPr lang="en-US" dirty="0"/>
          </a:p>
          <a:p>
            <a:r>
              <a:rPr lang="en-US" b="1" dirty="0">
                <a:solidFill>
                  <a:srgbClr val="FF0000"/>
                </a:solidFill>
              </a:rPr>
              <a:t>The Act only has a few limitations in the definition of a homemade food item and lists a few other restrictions on ingredients or final products.</a:t>
            </a:r>
          </a:p>
        </p:txBody>
      </p:sp>
      <p:sp>
        <p:nvSpPr>
          <p:cNvPr id="4" name="Slide Number Placeholder 3">
            <a:extLst>
              <a:ext uri="{FF2B5EF4-FFF2-40B4-BE49-F238E27FC236}">
                <a16:creationId xmlns:a16="http://schemas.microsoft.com/office/drawing/2014/main" id="{A372A44E-17B4-0329-137E-E7E80BD2BD7D}"/>
              </a:ext>
            </a:extLst>
          </p:cNvPr>
          <p:cNvSpPr>
            <a:spLocks noGrp="1"/>
          </p:cNvSpPr>
          <p:nvPr>
            <p:ph type="sldNum" sz="quarter" idx="5"/>
          </p:nvPr>
        </p:nvSpPr>
        <p:spPr/>
        <p:txBody>
          <a:bodyPr/>
          <a:lstStyle/>
          <a:p>
            <a:pPr>
              <a:defRPr/>
            </a:pPr>
            <a:fld id="{9DF99205-3582-4A06-8705-6CA6EE405FEE}" type="slidenum">
              <a:rPr lang="en-US" altLang="en-US" smtClean="0"/>
              <a:pPr>
                <a:defRPr/>
              </a:pPr>
              <a:t>6</a:t>
            </a:fld>
            <a:endParaRPr lang="en-US" altLang="en-US"/>
          </a:p>
        </p:txBody>
      </p:sp>
      <p:sp>
        <p:nvSpPr>
          <p:cNvPr id="5" name="Header Placeholder 4">
            <a:extLst>
              <a:ext uri="{FF2B5EF4-FFF2-40B4-BE49-F238E27FC236}">
                <a16:creationId xmlns:a16="http://schemas.microsoft.com/office/drawing/2014/main" id="{E743056A-300F-05F8-3999-47E4AD848B69}"/>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128512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The current version went into effect July 1, 2025! </a:t>
            </a:r>
            <a:endParaRPr lang="en-US" dirty="0">
              <a:latin typeface="Arial"/>
              <a:ea typeface="ＭＳ Ｐゴシック"/>
              <a:cs typeface="Arial"/>
            </a:endParaRPr>
          </a:p>
          <a:p>
            <a:pPr marL="177845" indent="-177845">
              <a:spcBef>
                <a:spcPct val="20000"/>
              </a:spcBef>
              <a:buFont typeface="Arial"/>
              <a:buChar char="•"/>
            </a:pPr>
            <a:endParaRPr lang="en-US" b="1" dirty="0">
              <a:latin typeface="Arial"/>
              <a:ea typeface="ＭＳ Ｐゴシック"/>
              <a:cs typeface="Arial"/>
            </a:endParaRPr>
          </a:p>
          <a:p>
            <a:pPr marL="177845" marR="0" lvl="0" indent="-177845" algn="l" defTabSz="914400" rtl="0" eaLnBrk="0" fontAlgn="base" latinLnBrk="0" hangingPunct="0">
              <a:lnSpc>
                <a:spcPct val="100000"/>
              </a:lnSpc>
              <a:spcBef>
                <a:spcPct val="20000"/>
              </a:spcBef>
              <a:spcAft>
                <a:spcPct val="0"/>
              </a:spcAft>
              <a:buClrTx/>
              <a:buSzTx/>
              <a:buFont typeface="Arial"/>
              <a:buChar char="•"/>
              <a:tabLst/>
              <a:defRPr/>
            </a:pPr>
            <a:r>
              <a:rPr lang="en-US" b="1" dirty="0">
                <a:latin typeface="Arial"/>
                <a:ea typeface="ＭＳ Ｐゴシック"/>
                <a:cs typeface="Arial"/>
              </a:rPr>
              <a:t>The TFFA is </a:t>
            </a:r>
            <a:r>
              <a:rPr lang="en-US" b="1" u="sng" dirty="0">
                <a:solidFill>
                  <a:srgbClr val="FF0000"/>
                </a:solidFill>
                <a:latin typeface="Arial"/>
                <a:ea typeface="ＭＳ Ｐゴシック"/>
                <a:cs typeface="Arial"/>
              </a:rPr>
              <a:t>an exemption </a:t>
            </a:r>
            <a:r>
              <a:rPr lang="en-US" b="1" dirty="0">
                <a:latin typeface="Arial"/>
                <a:ea typeface="ＭＳ Ｐゴシック"/>
                <a:cs typeface="Arial"/>
              </a:rPr>
              <a:t>in the food manufacturing regulations for homemade food items made and sold in Tennessee.  </a:t>
            </a:r>
            <a:r>
              <a:rPr lang="en-US" dirty="0">
                <a:latin typeface="Arial"/>
                <a:ea typeface="ＭＳ Ｐゴシック"/>
                <a:cs typeface="Arial"/>
              </a:rPr>
              <a:t>Most people operating small food businesses under the TFFA and other state laws use the term "cottage food laws".  The TFFA is essentially Tennessee’s cottage food law.</a:t>
            </a:r>
          </a:p>
          <a:p>
            <a:pPr marL="177845" indent="-177845">
              <a:spcBef>
                <a:spcPct val="20000"/>
              </a:spcBef>
              <a:buFont typeface="Arial"/>
              <a:buChar char="•"/>
            </a:pPr>
            <a:endParaRPr lang="en-US" dirty="0">
              <a:latin typeface="Arial"/>
              <a:ea typeface="ＭＳ Ｐゴシック"/>
              <a:cs typeface="Arial"/>
            </a:endParaRPr>
          </a:p>
          <a:p>
            <a:pPr marL="177845" indent="-177845">
              <a:spcBef>
                <a:spcPct val="20000"/>
              </a:spcBef>
              <a:buFont typeface="Arial"/>
              <a:buChar char="•"/>
            </a:pPr>
            <a:endParaRPr lang="en-US" dirty="0">
              <a:latin typeface="Arial"/>
              <a:ea typeface="ＭＳ Ｐゴシック"/>
              <a:cs typeface="Arial"/>
            </a:endParaRPr>
          </a:p>
          <a:p>
            <a:pPr marL="177845" indent="-177845">
              <a:spcBef>
                <a:spcPct val="20000"/>
              </a:spcBef>
              <a:buFont typeface="Arial"/>
              <a:buChar char="•"/>
            </a:pPr>
            <a:r>
              <a:rPr lang="en-US" dirty="0">
                <a:latin typeface="Arial"/>
                <a:ea typeface="ＭＳ Ｐゴシック"/>
                <a:cs typeface="Arial"/>
              </a:rPr>
              <a:t>The exemption in the Tennessee laws is found under section 52-1-118 of the Tennessee Code and states the following:  </a:t>
            </a:r>
          </a:p>
          <a:p>
            <a:pPr marL="0" indent="0">
              <a:spcBef>
                <a:spcPct val="20000"/>
              </a:spcBef>
              <a:buFont typeface="Arial"/>
              <a:buNone/>
            </a:pPr>
            <a:endParaRPr lang="en-US" dirty="0">
              <a:latin typeface="Arial"/>
              <a:ea typeface="ＭＳ Ｐゴシック"/>
              <a:cs typeface="Arial"/>
            </a:endParaRPr>
          </a:p>
          <a:p>
            <a:pPr lvl="1"/>
            <a:r>
              <a:rPr lang="en-US" dirty="0">
                <a:latin typeface="Calibri"/>
                <a:ea typeface="Calibri" panose="020F0502020204030204" pitchFamily="34" charset="0"/>
                <a:cs typeface="Times New Roman"/>
              </a:rPr>
              <a:t>“… the production and sale of homemade food items under this chapter are exempt from all licensing, permitting, inspecting, packaging, </a:t>
            </a:r>
          </a:p>
          <a:p>
            <a:pPr lvl="1"/>
            <a:r>
              <a:rPr lang="en-US" dirty="0">
                <a:latin typeface="Calibri"/>
                <a:ea typeface="Calibri" panose="020F0502020204030204" pitchFamily="34" charset="0"/>
                <a:cs typeface="Times New Roman"/>
              </a:rPr>
              <a:t>and labeling laws of this state, except when the department of health is investigating a reported foodborne illness.”</a:t>
            </a:r>
          </a:p>
          <a:p>
            <a:pPr lvl="1"/>
            <a:endParaRPr lang="en-US" dirty="0">
              <a:latin typeface="Calibri"/>
              <a:ea typeface="Calibri" panose="020F0502020204030204" pitchFamily="34" charset="0"/>
              <a:cs typeface="Times New Roman"/>
            </a:endParaRPr>
          </a:p>
          <a:p>
            <a:pPr lvl="1"/>
            <a:r>
              <a:rPr lang="en-US" dirty="0">
                <a:latin typeface="Calibri"/>
                <a:ea typeface="Calibri" panose="020F0502020204030204" pitchFamily="34" charset="0"/>
                <a:cs typeface="Times New Roman"/>
              </a:rPr>
              <a:t>However, there are some limitations in the types of products sold and where they can be sold.</a:t>
            </a:r>
          </a:p>
          <a:p>
            <a:pPr lvl="1"/>
            <a:endParaRPr lang="en-US" dirty="0">
              <a:latin typeface="Calibri"/>
              <a:ea typeface="Calibri" panose="020F0502020204030204" pitchFamily="34" charset="0"/>
              <a:cs typeface="Times New Roman"/>
            </a:endParaRPr>
          </a:p>
          <a:p>
            <a:pPr marL="652099" lvl="1" indent="-177845">
              <a:spcBef>
                <a:spcPct val="20000"/>
              </a:spcBef>
              <a:buFont typeface="Arial"/>
              <a:buChar char="•"/>
            </a:pPr>
            <a:endParaRPr lang="en-US" dirty="0">
              <a:latin typeface="Arial"/>
              <a:ea typeface="ＭＳ Ｐゴシック"/>
              <a:cs typeface="Arial"/>
            </a:endParaRPr>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7</a:t>
            </a:fld>
            <a:endParaRPr lang="en-US" altLang="en-US"/>
          </a:p>
        </p:txBody>
      </p:sp>
      <p:sp>
        <p:nvSpPr>
          <p:cNvPr id="5" name="Header Placeholder 4">
            <a:extLst>
              <a:ext uri="{FF2B5EF4-FFF2-40B4-BE49-F238E27FC236}">
                <a16:creationId xmlns:a16="http://schemas.microsoft.com/office/drawing/2014/main" id="{5230313A-0038-CB4E-5154-6612AC1C5A20}"/>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93690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Act clearly states which restrictions are present for TCS, homemade food items.</a:t>
            </a:r>
          </a:p>
          <a:p>
            <a:r>
              <a:rPr lang="en-US" dirty="0"/>
              <a:t>However, it makes sense that this same list applies to non-TCS homemade food items even though this wording is missing in the law.</a:t>
            </a:r>
          </a:p>
          <a:p>
            <a:endParaRPr lang="en-US" dirty="0"/>
          </a:p>
        </p:txBody>
      </p:sp>
      <p:sp>
        <p:nvSpPr>
          <p:cNvPr id="4" name="Header Placeholder 3"/>
          <p:cNvSpPr>
            <a:spLocks noGrp="1"/>
          </p:cNvSpPr>
          <p:nvPr>
            <p:ph type="hdr" sz="quarter"/>
          </p:nvPr>
        </p:nvSpPr>
        <p:spPr/>
        <p:txBody>
          <a:bodyPr/>
          <a:lstStyle/>
          <a:p>
            <a:pPr>
              <a:defRPr/>
            </a:pPr>
            <a:r>
              <a:rPr lang="en-US"/>
              <a:t>TFFA presentation - November 2025</a:t>
            </a:r>
          </a:p>
        </p:txBody>
      </p:sp>
      <p:sp>
        <p:nvSpPr>
          <p:cNvPr id="5" name="Slide Number Placeholder 4"/>
          <p:cNvSpPr>
            <a:spLocks noGrp="1"/>
          </p:cNvSpPr>
          <p:nvPr>
            <p:ph type="sldNum" sz="quarter" idx="5"/>
          </p:nvPr>
        </p:nvSpPr>
        <p:spPr/>
        <p:txBody>
          <a:bodyPr/>
          <a:lstStyle/>
          <a:p>
            <a:pPr>
              <a:defRPr/>
            </a:pPr>
            <a:fld id="{9DF99205-3582-4A06-8705-6CA6EE405FEE}" type="slidenum">
              <a:rPr lang="en-US" altLang="en-US" smtClean="0"/>
              <a:pPr>
                <a:defRPr/>
              </a:pPr>
              <a:t>9</a:t>
            </a:fld>
            <a:endParaRPr lang="en-US" altLang="en-US"/>
          </a:p>
        </p:txBody>
      </p:sp>
    </p:spTree>
    <p:extLst>
      <p:ext uri="{BB962C8B-B14F-4D97-AF65-F5344CB8AC3E}">
        <p14:creationId xmlns:p14="http://schemas.microsoft.com/office/powerpoint/2010/main" val="306409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TCS and non-TCS food items made in a home kitchen for sale to the public are allowed under the TFFA.</a:t>
            </a:r>
          </a:p>
          <a:p>
            <a:r>
              <a:rPr lang="en-US" dirty="0"/>
              <a:t>However, there are some restrictions on where and how TCS foods can be sold!</a:t>
            </a:r>
          </a:p>
          <a:p>
            <a:endParaRPr lang="en-US" dirty="0"/>
          </a:p>
          <a:p>
            <a:r>
              <a:rPr lang="en-US" dirty="0"/>
              <a:t>So, the next several slides will explain the difference between TCS and non-TCS foods.</a:t>
            </a:r>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10</a:t>
            </a:fld>
            <a:endParaRPr lang="en-US" altLang="en-US"/>
          </a:p>
        </p:txBody>
      </p:sp>
      <p:sp>
        <p:nvSpPr>
          <p:cNvPr id="5" name="Header Placeholder 4">
            <a:extLst>
              <a:ext uri="{FF2B5EF4-FFF2-40B4-BE49-F238E27FC236}">
                <a16:creationId xmlns:a16="http://schemas.microsoft.com/office/drawing/2014/main" id="{1A457040-BC59-2730-76A7-40A62BCA6B11}"/>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420510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spcBef>
                <a:spcPct val="20000"/>
              </a:spcBef>
              <a:buFont typeface="Arial"/>
              <a:buChar char="•"/>
            </a:pPr>
            <a:r>
              <a:rPr lang="en-US" b="1" dirty="0">
                <a:latin typeface="Arial"/>
                <a:ea typeface="ＭＳ Ｐゴシック"/>
                <a:cs typeface="Arial"/>
              </a:rPr>
              <a:t>Time and Temperature Control for Safety Foods (TCS) are foods that require time and/or temperature control to limit pathogenic microorganism growth or toxin formation. </a:t>
            </a:r>
            <a:endParaRPr lang="en-US" dirty="0">
              <a:latin typeface="Arial"/>
              <a:ea typeface="ＭＳ Ｐゴシック"/>
              <a:cs typeface="Arial"/>
            </a:endParaRPr>
          </a:p>
          <a:p>
            <a:pPr marL="177845" indent="-177845">
              <a:spcBef>
                <a:spcPct val="20000"/>
              </a:spcBef>
              <a:buFont typeface="Arial"/>
              <a:buChar char="•"/>
            </a:pPr>
            <a:r>
              <a:rPr lang="en-US" dirty="0">
                <a:latin typeface="Arial"/>
                <a:ea typeface="ＭＳ Ｐゴシック"/>
                <a:cs typeface="Arial"/>
              </a:rPr>
              <a:t>These food items must be kept hot or cold during distribution and sale.  Most will be held under refrigeration!</a:t>
            </a: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Non-Time and Temperature Control for Safety Foods (non-TCS) are foods that do not require time and/or temperature control for safety to limit rapid and progressive growth of microorganisms</a:t>
            </a:r>
          </a:p>
          <a:p>
            <a:pPr marL="0" indent="0">
              <a:spcBef>
                <a:spcPct val="20000"/>
              </a:spcBef>
              <a:buFont typeface="Arial,Sans-Serif"/>
              <a:buNone/>
            </a:pPr>
            <a:endParaRPr lang="en-US" dirty="0"/>
          </a:p>
          <a:p>
            <a:pPr marL="177845" indent="-177845">
              <a:spcBef>
                <a:spcPct val="20000"/>
              </a:spcBef>
              <a:buFont typeface="Arial"/>
              <a:buChar char="•"/>
            </a:pPr>
            <a:r>
              <a:rPr lang="en-US" b="1" dirty="0">
                <a:latin typeface="Arial"/>
                <a:ea typeface="ＭＳ Ｐゴシック"/>
                <a:cs typeface="Arial"/>
              </a:rPr>
              <a:t>Shelf stable foods (those adequately preserved and not stored under refrigerated temperatures) are commonly considered non-TCS. </a:t>
            </a:r>
            <a:endParaRPr lang="en-US" dirty="0">
              <a:latin typeface="Arial"/>
              <a:ea typeface="ＭＳ Ｐゴシック"/>
              <a:cs typeface="Arial"/>
            </a:endParaRPr>
          </a:p>
          <a:p>
            <a:pPr marL="177845" indent="-177845">
              <a:spcBef>
                <a:spcPct val="20000"/>
              </a:spcBef>
              <a:buFont typeface="Arial"/>
              <a:buChar char="•"/>
            </a:pPr>
            <a:endParaRPr lang="en-US" b="1" dirty="0">
              <a:latin typeface="Arial"/>
              <a:ea typeface="ＭＳ Ｐゴシック"/>
              <a:cs typeface="Arial"/>
            </a:endParaRPr>
          </a:p>
          <a:p>
            <a:pPr marL="177845" indent="-177845">
              <a:spcBef>
                <a:spcPct val="20000"/>
              </a:spcBef>
              <a:buFont typeface="Arial"/>
              <a:buChar char="•"/>
            </a:pPr>
            <a:r>
              <a:rPr lang="en-US" b="1" dirty="0">
                <a:latin typeface="Arial"/>
                <a:ea typeface="ＭＳ Ｐゴシック"/>
                <a:cs typeface="Arial"/>
              </a:rPr>
              <a:t>If a food product is only being refrigerated or frozen for quality purposes and not safety purposes (for example freezing bread, refrigerating candies/chocolates, etc.) it may still be considered non-TCS. </a:t>
            </a:r>
            <a:endParaRPr lang="en-US" dirty="0">
              <a:latin typeface="Arial"/>
              <a:ea typeface="ＭＳ Ｐゴシック"/>
              <a:cs typeface="Arial"/>
            </a:endParaRPr>
          </a:p>
          <a:p>
            <a:pPr marL="177845" indent="-177845">
              <a:spcBef>
                <a:spcPct val="20000"/>
              </a:spcBef>
              <a:buFont typeface="Arial"/>
              <a:buChar cha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9DF99205-3582-4A06-8705-6CA6EE405FEE}" type="slidenum">
              <a:rPr lang="en-US" altLang="en-US" smtClean="0"/>
              <a:pPr>
                <a:defRPr/>
              </a:pPr>
              <a:t>11</a:t>
            </a:fld>
            <a:endParaRPr lang="en-US" altLang="en-US"/>
          </a:p>
        </p:txBody>
      </p:sp>
      <p:sp>
        <p:nvSpPr>
          <p:cNvPr id="5" name="Header Placeholder 4">
            <a:extLst>
              <a:ext uri="{FF2B5EF4-FFF2-40B4-BE49-F238E27FC236}">
                <a16:creationId xmlns:a16="http://schemas.microsoft.com/office/drawing/2014/main" id="{0AFCFAAD-B63E-90CB-C5E7-549A57FE5DC8}"/>
              </a:ext>
            </a:extLst>
          </p:cNvPr>
          <p:cNvSpPr>
            <a:spLocks noGrp="1"/>
          </p:cNvSpPr>
          <p:nvPr>
            <p:ph type="hdr" sz="quarter"/>
          </p:nvPr>
        </p:nvSpPr>
        <p:spPr/>
        <p:txBody>
          <a:bodyPr/>
          <a:lstStyle/>
          <a:p>
            <a:pPr>
              <a:defRPr/>
            </a:pPr>
            <a:r>
              <a:rPr lang="en-US"/>
              <a:t>TFFA presentation - November 2025</a:t>
            </a:r>
          </a:p>
        </p:txBody>
      </p:sp>
    </p:spTree>
    <p:extLst>
      <p:ext uri="{BB962C8B-B14F-4D97-AF65-F5344CB8AC3E}">
        <p14:creationId xmlns:p14="http://schemas.microsoft.com/office/powerpoint/2010/main" val="655470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DCF5B5F-FE65-40B7-8758-A5FF09C2D048}"/>
              </a:ext>
            </a:extLst>
          </p:cNvPr>
          <p:cNvGrpSpPr>
            <a:grpSpLocks/>
          </p:cNvGrpSpPr>
          <p:nvPr userDrawn="1"/>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23844A01-55BD-4AEE-9355-8277C0085064}"/>
                </a:ext>
              </a:extLst>
            </p:cNvPr>
            <p:cNvSpPr>
              <a:spLocks noChangeArrowheads="1"/>
            </p:cNvSpPr>
            <p:nvPr userDrawn="1"/>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a:latin typeface="Times New Roman" pitchFamily="18" charset="0"/>
                </a:rPr>
                <a:t>F</a:t>
              </a:r>
            </a:p>
          </p:txBody>
        </p:sp>
        <p:sp>
          <p:nvSpPr>
            <p:cNvPr id="6" name="Rectangle 4">
              <a:extLst>
                <a:ext uri="{FF2B5EF4-FFF2-40B4-BE49-F238E27FC236}">
                  <a16:creationId xmlns:a16="http://schemas.microsoft.com/office/drawing/2014/main" id="{D3D8887C-6B2D-472C-9F1C-49D9C1293DE2}"/>
                </a:ext>
              </a:extLst>
            </p:cNvPr>
            <p:cNvSpPr>
              <a:spLocks noChangeArrowheads="1"/>
            </p:cNvSpPr>
            <p:nvPr/>
          </p:nvSpPr>
          <p:spPr bwMode="hidden">
            <a:xfrm>
              <a:off x="1081" y="1065"/>
              <a:ext cx="4679" cy="1596"/>
            </a:xfrm>
            <a:prstGeom prst="rect">
              <a:avLst/>
            </a:prstGeom>
            <a:solidFill>
              <a:srgbClr val="FF8200"/>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grpSp>
          <p:nvGrpSpPr>
            <p:cNvPr id="7" name="Group 5">
              <a:extLst>
                <a:ext uri="{FF2B5EF4-FFF2-40B4-BE49-F238E27FC236}">
                  <a16:creationId xmlns:a16="http://schemas.microsoft.com/office/drawing/2014/main" id="{D649003E-3DAE-4D0E-A4C4-02AFDE3470AC}"/>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04019ABA-5367-43EB-8600-4DB36326F7C0}"/>
                  </a:ext>
                </a:extLst>
              </p:cNvPr>
              <p:cNvSpPr>
                <a:spLocks noChangeArrowheads="1"/>
              </p:cNvSpPr>
              <p:nvPr userDrawn="1"/>
            </p:nvSpPr>
            <p:spPr bwMode="auto">
              <a:xfrm>
                <a:off x="361" y="2257"/>
                <a:ext cx="363" cy="404"/>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9" name="Rectangle 7">
                <a:extLst>
                  <a:ext uri="{FF2B5EF4-FFF2-40B4-BE49-F238E27FC236}">
                    <a16:creationId xmlns:a16="http://schemas.microsoft.com/office/drawing/2014/main" id="{A12DB32E-09C6-4DEF-9DD4-00AB2262D709}"/>
                  </a:ext>
                </a:extLst>
              </p:cNvPr>
              <p:cNvSpPr>
                <a:spLocks noChangeArrowheads="1"/>
              </p:cNvSpPr>
              <p:nvPr userDrawn="1"/>
            </p:nvSpPr>
            <p:spPr bwMode="auto">
              <a:xfrm>
                <a:off x="1081" y="1065"/>
                <a:ext cx="362" cy="405"/>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0" name="Rectangle 8">
                <a:extLst>
                  <a:ext uri="{FF2B5EF4-FFF2-40B4-BE49-F238E27FC236}">
                    <a16:creationId xmlns:a16="http://schemas.microsoft.com/office/drawing/2014/main" id="{D026E447-6648-4A74-BB2C-6EB6E522C405}"/>
                  </a:ext>
                </a:extLst>
              </p:cNvPr>
              <p:cNvSpPr>
                <a:spLocks noChangeArrowheads="1"/>
              </p:cNvSpPr>
              <p:nvPr userDrawn="1"/>
            </p:nvSpPr>
            <p:spPr bwMode="auto">
              <a:xfrm>
                <a:off x="1437" y="672"/>
                <a:ext cx="369" cy="400"/>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1" name="Rectangle 9">
                <a:extLst>
                  <a:ext uri="{FF2B5EF4-FFF2-40B4-BE49-F238E27FC236}">
                    <a16:creationId xmlns:a16="http://schemas.microsoft.com/office/drawing/2014/main" id="{3C1C4277-BC88-4DDD-BEE0-1F8F2FF7B81B}"/>
                  </a:ext>
                </a:extLst>
              </p:cNvPr>
              <p:cNvSpPr>
                <a:spLocks noChangeArrowheads="1"/>
              </p:cNvSpPr>
              <p:nvPr userDrawn="1"/>
            </p:nvSpPr>
            <p:spPr bwMode="auto">
              <a:xfrm>
                <a:off x="719" y="2257"/>
                <a:ext cx="368" cy="404"/>
              </a:xfrm>
              <a:prstGeom prst="rect">
                <a:avLst/>
              </a:prstGeom>
              <a:solidFill>
                <a:srgbClr val="A7A9AC"/>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2" name="Rectangle 10">
                <a:extLst>
                  <a:ext uri="{FF2B5EF4-FFF2-40B4-BE49-F238E27FC236}">
                    <a16:creationId xmlns:a16="http://schemas.microsoft.com/office/drawing/2014/main" id="{CA4454F5-6ED9-423E-8F35-A7F965AF31A8}"/>
                  </a:ext>
                </a:extLst>
              </p:cNvPr>
              <p:cNvSpPr>
                <a:spLocks noChangeArrowheads="1"/>
              </p:cNvSpPr>
              <p:nvPr userDrawn="1"/>
            </p:nvSpPr>
            <p:spPr bwMode="auto">
              <a:xfrm>
                <a:off x="1437" y="1065"/>
                <a:ext cx="369" cy="405"/>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3" name="Rectangle 11">
                <a:extLst>
                  <a:ext uri="{FF2B5EF4-FFF2-40B4-BE49-F238E27FC236}">
                    <a16:creationId xmlns:a16="http://schemas.microsoft.com/office/drawing/2014/main" id="{82027099-4DCE-4340-9601-BD31D57764E8}"/>
                  </a:ext>
                </a:extLst>
              </p:cNvPr>
              <p:cNvSpPr>
                <a:spLocks noChangeArrowheads="1"/>
              </p:cNvSpPr>
              <p:nvPr userDrawn="1"/>
            </p:nvSpPr>
            <p:spPr bwMode="auto">
              <a:xfrm>
                <a:off x="719" y="1464"/>
                <a:ext cx="368" cy="399"/>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4" name="Rectangle 12">
                <a:extLst>
                  <a:ext uri="{FF2B5EF4-FFF2-40B4-BE49-F238E27FC236}">
                    <a16:creationId xmlns:a16="http://schemas.microsoft.com/office/drawing/2014/main" id="{8B5943BF-3DDE-46DD-BD7B-1B7F3E787EF4}"/>
                  </a:ext>
                </a:extLst>
              </p:cNvPr>
              <p:cNvSpPr>
                <a:spLocks noChangeArrowheads="1"/>
              </p:cNvSpPr>
              <p:nvPr userDrawn="1"/>
            </p:nvSpPr>
            <p:spPr bwMode="auto">
              <a:xfrm>
                <a:off x="0" y="1464"/>
                <a:ext cx="367" cy="399"/>
              </a:xfrm>
              <a:prstGeom prst="rect">
                <a:avLst/>
              </a:prstGeom>
              <a:solidFill>
                <a:srgbClr val="A7A9AC"/>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5" name="Rectangle 13">
                <a:extLst>
                  <a:ext uri="{FF2B5EF4-FFF2-40B4-BE49-F238E27FC236}">
                    <a16:creationId xmlns:a16="http://schemas.microsoft.com/office/drawing/2014/main" id="{3E21DEDE-63BB-46DF-9A71-A5CE9A7288EF}"/>
                  </a:ext>
                </a:extLst>
              </p:cNvPr>
              <p:cNvSpPr>
                <a:spLocks noChangeArrowheads="1"/>
              </p:cNvSpPr>
              <p:nvPr userDrawn="1"/>
            </p:nvSpPr>
            <p:spPr bwMode="auto">
              <a:xfrm>
                <a:off x="1081" y="1464"/>
                <a:ext cx="362" cy="399"/>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6" name="Rectangle 14">
                <a:extLst>
                  <a:ext uri="{FF2B5EF4-FFF2-40B4-BE49-F238E27FC236}">
                    <a16:creationId xmlns:a16="http://schemas.microsoft.com/office/drawing/2014/main" id="{03BB6FCF-D2BD-41C4-AC0D-68A7C35DDB23}"/>
                  </a:ext>
                </a:extLst>
              </p:cNvPr>
              <p:cNvSpPr>
                <a:spLocks noChangeArrowheads="1"/>
              </p:cNvSpPr>
              <p:nvPr userDrawn="1"/>
            </p:nvSpPr>
            <p:spPr bwMode="auto">
              <a:xfrm>
                <a:off x="361" y="1857"/>
                <a:ext cx="363" cy="406"/>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7" name="Rectangle 15">
                <a:extLst>
                  <a:ext uri="{FF2B5EF4-FFF2-40B4-BE49-F238E27FC236}">
                    <a16:creationId xmlns:a16="http://schemas.microsoft.com/office/drawing/2014/main" id="{EF42499D-3A32-4B5B-AD1F-FC9B24D39853}"/>
                  </a:ext>
                </a:extLst>
              </p:cNvPr>
              <p:cNvSpPr>
                <a:spLocks noChangeArrowheads="1"/>
              </p:cNvSpPr>
              <p:nvPr userDrawn="1"/>
            </p:nvSpPr>
            <p:spPr bwMode="auto">
              <a:xfrm>
                <a:off x="719" y="1857"/>
                <a:ext cx="368" cy="406"/>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grpSp>
      </p:grpSp>
      <p:sp>
        <p:nvSpPr>
          <p:cNvPr id="6163" name="Rectangle 19"/>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en-US"/>
              <a:t>Click to edit Master title style</a:t>
            </a:r>
          </a:p>
        </p:txBody>
      </p:sp>
      <p:sp>
        <p:nvSpPr>
          <p:cNvPr id="6164" name="Rectangle 20"/>
          <p:cNvSpPr>
            <a:spLocks noGrp="1" noChangeArrowheads="1"/>
          </p:cNvSpPr>
          <p:nvPr>
            <p:ph type="subTitle" idx="1"/>
          </p:nvPr>
        </p:nvSpPr>
        <p:spPr>
          <a:xfrm>
            <a:off x="2971800" y="4267200"/>
            <a:ext cx="6019800" cy="1066800"/>
          </a:xfrm>
        </p:spPr>
        <p:txBody>
          <a:bodyPr/>
          <a:lstStyle>
            <a:lvl1pPr marL="0" indent="0">
              <a:buFont typeface="Wingdings" pitchFamily="-112" charset="2"/>
              <a:buNone/>
              <a:defRPr sz="3000"/>
            </a:lvl1pPr>
          </a:lstStyle>
          <a:p>
            <a:r>
              <a:rPr lang="en-US"/>
              <a:t>Click to edit Master subtitle style</a:t>
            </a:r>
          </a:p>
        </p:txBody>
      </p:sp>
      <p:pic>
        <p:nvPicPr>
          <p:cNvPr id="1026" name="Picture 2">
            <a:extLst>
              <a:ext uri="{FF2B5EF4-FFF2-40B4-BE49-F238E27FC236}">
                <a16:creationId xmlns:a16="http://schemas.microsoft.com/office/drawing/2014/main" id="{AB22F947-571B-49BA-A790-11BF15CAE9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10300" y="6248400"/>
            <a:ext cx="2857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44FC955-11EF-4D78-B8DD-6AACEA7BE4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445"/>
          <a:stretch/>
        </p:blipFill>
        <p:spPr>
          <a:xfrm>
            <a:off x="-41119" y="6055302"/>
            <a:ext cx="2949263" cy="802698"/>
          </a:xfrm>
          <a:prstGeom prst="rect">
            <a:avLst/>
          </a:prstGeom>
        </p:spPr>
      </p:pic>
    </p:spTree>
    <p:extLst>
      <p:ext uri="{BB962C8B-B14F-4D97-AF65-F5344CB8AC3E}">
        <p14:creationId xmlns:p14="http://schemas.microsoft.com/office/powerpoint/2010/main" val="107917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2FD2438-7776-498F-890B-C9CAA0770A58}"/>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52698D7B-36CF-4877-9965-9D20B7312094}"/>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B35BFB-8F9B-445C-96B9-F688E526A6C0}" type="slidenum">
              <a:rPr lang="en-US" altLang="en-US"/>
              <a:pPr>
                <a:defRPr/>
              </a:pPr>
              <a:t>‹#›</a:t>
            </a:fld>
            <a:endParaRPr lang="en-US" altLang="en-US"/>
          </a:p>
        </p:txBody>
      </p:sp>
      <p:sp>
        <p:nvSpPr>
          <p:cNvPr id="6" name="Date Placeholder 16">
            <a:extLst>
              <a:ext uri="{FF2B5EF4-FFF2-40B4-BE49-F238E27FC236}">
                <a16:creationId xmlns:a16="http://schemas.microsoft.com/office/drawing/2014/main" id="{DCC6CF43-20AA-40CC-ABE1-465C925A47A5}"/>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08236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DA95327-07F0-48DB-B272-092ED66D8AFE}"/>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88EA184E-6EDF-498A-9032-93378F6C5314}"/>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9FA9F89-6F34-460A-987F-593A2BFFC402}" type="slidenum">
              <a:rPr lang="en-US" altLang="en-US"/>
              <a:pPr>
                <a:defRPr/>
              </a:pPr>
              <a:t>‹#›</a:t>
            </a:fld>
            <a:endParaRPr lang="en-US" altLang="en-US"/>
          </a:p>
        </p:txBody>
      </p:sp>
      <p:sp>
        <p:nvSpPr>
          <p:cNvPr id="6" name="Date Placeholder 16">
            <a:extLst>
              <a:ext uri="{FF2B5EF4-FFF2-40B4-BE49-F238E27FC236}">
                <a16:creationId xmlns:a16="http://schemas.microsoft.com/office/drawing/2014/main" id="{2BDA1EBB-B92C-490B-8568-2652190989B1}"/>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86954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4B30C9F4-0D11-4F9A-9272-15FA7D075E4B}"/>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7" name="Rectangle 16">
            <a:extLst>
              <a:ext uri="{FF2B5EF4-FFF2-40B4-BE49-F238E27FC236}">
                <a16:creationId xmlns:a16="http://schemas.microsoft.com/office/drawing/2014/main" id="{03DB28D6-D954-420F-9502-77ADEC52A6B5}"/>
              </a:ext>
            </a:extLst>
          </p:cNvPr>
          <p:cNvSpPr>
            <a:spLocks noGrp="1" noChangeArrowheads="1"/>
          </p:cNvSpPr>
          <p:nvPr>
            <p:ph type="dt" sz="half" idx="11"/>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3751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a:lvl1pPr>
            <a:lvl2pPr>
              <a:buSzPct val="50000"/>
              <a:defRPr sz="2600"/>
            </a:lvl2pPr>
            <a:lvl4pPr>
              <a:buSzPct val="65000"/>
              <a:defRPr/>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a:extLst>
              <a:ext uri="{FF2B5EF4-FFF2-40B4-BE49-F238E27FC236}">
                <a16:creationId xmlns:a16="http://schemas.microsoft.com/office/drawing/2014/main" id="{64045C9B-5E71-4D60-A9BF-3E2C7D9344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34200" y="6400800"/>
            <a:ext cx="2095500" cy="4121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CB814A-DF23-435B-8728-291EAD1BF9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445"/>
          <a:stretch/>
        </p:blipFill>
        <p:spPr>
          <a:xfrm>
            <a:off x="-1" y="6051817"/>
            <a:ext cx="2949263" cy="802698"/>
          </a:xfrm>
          <a:prstGeom prst="rect">
            <a:avLst/>
          </a:prstGeom>
        </p:spPr>
      </p:pic>
    </p:spTree>
    <p:extLst>
      <p:ext uri="{BB962C8B-B14F-4D97-AF65-F5344CB8AC3E}">
        <p14:creationId xmlns:p14="http://schemas.microsoft.com/office/powerpoint/2010/main" val="54057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6DE3F552-8C2C-47C6-8B31-5948B2419889}"/>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5" name="Rectangle 16">
            <a:extLst>
              <a:ext uri="{FF2B5EF4-FFF2-40B4-BE49-F238E27FC236}">
                <a16:creationId xmlns:a16="http://schemas.microsoft.com/office/drawing/2014/main" id="{266B67CC-0057-44F3-94E2-066CDD3D74E5}"/>
              </a:ext>
            </a:extLst>
          </p:cNvPr>
          <p:cNvSpPr>
            <a:spLocks noGrp="1" noChangeArrowheads="1"/>
          </p:cNvSpPr>
          <p:nvPr>
            <p:ph type="dt" sz="half" idx="11"/>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98286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FC47516-3F21-4290-9C5C-9A02B8552768}"/>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264157E-0D13-47A0-8EB7-4F47CF2A69EC}"/>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63281E1-5425-4999-9C8B-F12CD8213C63}" type="slidenum">
              <a:rPr lang="en-US" altLang="en-US"/>
              <a:pPr>
                <a:defRPr/>
              </a:pPr>
              <a:t>‹#›</a:t>
            </a:fld>
            <a:endParaRPr lang="en-US" altLang="en-US"/>
          </a:p>
        </p:txBody>
      </p:sp>
      <p:sp>
        <p:nvSpPr>
          <p:cNvPr id="7" name="Date Placeholder 16">
            <a:extLst>
              <a:ext uri="{FF2B5EF4-FFF2-40B4-BE49-F238E27FC236}">
                <a16:creationId xmlns:a16="http://schemas.microsoft.com/office/drawing/2014/main" id="{E23F7011-DB91-4720-A3AA-41A9A87B1C9A}"/>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610967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4CC4EEE-B0BA-49FD-939F-F2FB5B374CE1}"/>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3312DD27-9747-40FD-8273-B31DF990EA22}"/>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37F317A-36E9-4820-8E41-57ED070B92EB}" type="slidenum">
              <a:rPr lang="en-US" altLang="en-US"/>
              <a:pPr>
                <a:defRPr/>
              </a:pPr>
              <a:t>‹#›</a:t>
            </a:fld>
            <a:endParaRPr lang="en-US" altLang="en-US"/>
          </a:p>
        </p:txBody>
      </p:sp>
      <p:sp>
        <p:nvSpPr>
          <p:cNvPr id="9" name="Date Placeholder 16">
            <a:extLst>
              <a:ext uri="{FF2B5EF4-FFF2-40B4-BE49-F238E27FC236}">
                <a16:creationId xmlns:a16="http://schemas.microsoft.com/office/drawing/2014/main" id="{9E3020D6-0737-4EE7-9E18-A0822217626A}"/>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7935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4">
            <a:extLst>
              <a:ext uri="{FF2B5EF4-FFF2-40B4-BE49-F238E27FC236}">
                <a16:creationId xmlns:a16="http://schemas.microsoft.com/office/drawing/2014/main" id="{BD3AA38D-175D-49D7-89B3-42C8CB0F2728}"/>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4" name="Slide Number Placeholder 15">
            <a:extLst>
              <a:ext uri="{FF2B5EF4-FFF2-40B4-BE49-F238E27FC236}">
                <a16:creationId xmlns:a16="http://schemas.microsoft.com/office/drawing/2014/main" id="{9FFF5B27-65A8-4433-ABAF-F7353A4342EC}"/>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EAAE11F-CFB1-43EA-806F-EBED6E0196BA}" type="slidenum">
              <a:rPr lang="en-US" altLang="en-US"/>
              <a:pPr>
                <a:defRPr/>
              </a:pPr>
              <a:t>‹#›</a:t>
            </a:fld>
            <a:endParaRPr lang="en-US" altLang="en-US"/>
          </a:p>
        </p:txBody>
      </p:sp>
      <p:sp>
        <p:nvSpPr>
          <p:cNvPr id="5" name="Date Placeholder 16">
            <a:extLst>
              <a:ext uri="{FF2B5EF4-FFF2-40B4-BE49-F238E27FC236}">
                <a16:creationId xmlns:a16="http://schemas.microsoft.com/office/drawing/2014/main" id="{3EC44C87-06CE-43D4-9951-2F5043B25EA0}"/>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01125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AEE80FE-6319-4AA0-AEE6-DB58B1133387}"/>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5F0039EF-70E4-4A94-AC39-0F691BEEF584}"/>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74086EE-13E6-4B27-ACCE-C7AA6DC186FA}" type="slidenum">
              <a:rPr lang="en-US" altLang="en-US"/>
              <a:pPr>
                <a:defRPr/>
              </a:pPr>
              <a:t>‹#›</a:t>
            </a:fld>
            <a:endParaRPr lang="en-US" altLang="en-US"/>
          </a:p>
        </p:txBody>
      </p:sp>
      <p:sp>
        <p:nvSpPr>
          <p:cNvPr id="4" name="Date Placeholder 16">
            <a:extLst>
              <a:ext uri="{FF2B5EF4-FFF2-40B4-BE49-F238E27FC236}">
                <a16:creationId xmlns:a16="http://schemas.microsoft.com/office/drawing/2014/main" id="{63BF9824-DBEF-4919-992A-4107D8C38D3B}"/>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84910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14D9CA46-38CA-477A-8374-FA0A06A3439A}"/>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C26B156-EFC6-41F7-8C61-70F3CF60A714}"/>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6E0A2C-EF77-41A2-8A43-682DD722826C}" type="slidenum">
              <a:rPr lang="en-US" altLang="en-US"/>
              <a:pPr>
                <a:defRPr/>
              </a:pPr>
              <a:t>‹#›</a:t>
            </a:fld>
            <a:endParaRPr lang="en-US" altLang="en-US"/>
          </a:p>
        </p:txBody>
      </p:sp>
      <p:sp>
        <p:nvSpPr>
          <p:cNvPr id="7" name="Date Placeholder 16">
            <a:extLst>
              <a:ext uri="{FF2B5EF4-FFF2-40B4-BE49-F238E27FC236}">
                <a16:creationId xmlns:a16="http://schemas.microsoft.com/office/drawing/2014/main" id="{756C041B-C249-45A7-B108-0DE67703F749}"/>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2481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C21E4F9-C238-4869-958D-B61678F0615A}"/>
              </a:ext>
            </a:extLst>
          </p:cNvPr>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C980595E-6287-4855-A074-F91468796041}"/>
              </a:ext>
            </a:extLst>
          </p:cNvPr>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439F3A6-99B9-41E2-8F3C-5BE83A3A2252}" type="slidenum">
              <a:rPr lang="en-US" altLang="en-US"/>
              <a:pPr>
                <a:defRPr/>
              </a:pPr>
              <a:t>‹#›</a:t>
            </a:fld>
            <a:endParaRPr lang="en-US" altLang="en-US"/>
          </a:p>
        </p:txBody>
      </p:sp>
      <p:sp>
        <p:nvSpPr>
          <p:cNvPr id="7" name="Date Placeholder 16">
            <a:extLst>
              <a:ext uri="{FF2B5EF4-FFF2-40B4-BE49-F238E27FC236}">
                <a16:creationId xmlns:a16="http://schemas.microsoft.com/office/drawing/2014/main" id="{E0D97490-6B95-4543-A036-3E766A1056EE}"/>
              </a:ext>
            </a:extLst>
          </p:cNvPr>
          <p:cNvSpPr>
            <a:spLocks noGrp="1" noChangeArrowheads="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23655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a:extLst>
              <a:ext uri="{FF2B5EF4-FFF2-40B4-BE49-F238E27FC236}">
                <a16:creationId xmlns:a16="http://schemas.microsoft.com/office/drawing/2014/main" id="{82A2EDD1-8516-4A84-A477-A337AB2094DB}"/>
              </a:ext>
            </a:extLst>
          </p:cNvPr>
          <p:cNvGrpSpPr>
            <a:grpSpLocks/>
          </p:cNvGrpSpPr>
          <p:nvPr/>
        </p:nvGrpSpPr>
        <p:grpSpPr bwMode="auto">
          <a:xfrm>
            <a:off x="0" y="0"/>
            <a:ext cx="9144000" cy="546100"/>
            <a:chOff x="0" y="0"/>
            <a:chExt cx="5760" cy="344"/>
          </a:xfrm>
        </p:grpSpPr>
        <p:sp>
          <p:nvSpPr>
            <p:cNvPr id="1033" name="Rectangle 5">
              <a:extLst>
                <a:ext uri="{FF2B5EF4-FFF2-40B4-BE49-F238E27FC236}">
                  <a16:creationId xmlns:a16="http://schemas.microsoft.com/office/drawing/2014/main" id="{AC1422DA-6A1F-4AC5-AD28-7147AE847A4C}"/>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a:latin typeface="Times New Roman" pitchFamily="18" charset="0"/>
              </a:endParaRPr>
            </a:p>
          </p:txBody>
        </p:sp>
        <p:sp>
          <p:nvSpPr>
            <p:cNvPr id="1034" name="Rectangle 6">
              <a:extLst>
                <a:ext uri="{FF2B5EF4-FFF2-40B4-BE49-F238E27FC236}">
                  <a16:creationId xmlns:a16="http://schemas.microsoft.com/office/drawing/2014/main" id="{3D1FC8C6-978F-4D5A-A8B1-3D7B21292493}"/>
                </a:ext>
              </a:extLst>
            </p:cNvPr>
            <p:cNvSpPr>
              <a:spLocks noChangeArrowheads="1"/>
            </p:cNvSpPr>
            <p:nvPr/>
          </p:nvSpPr>
          <p:spPr bwMode="auto">
            <a:xfrm>
              <a:off x="260" y="85"/>
              <a:ext cx="5500" cy="173"/>
            </a:xfrm>
            <a:prstGeom prst="rect">
              <a:avLst/>
            </a:prstGeom>
            <a:gradFill>
              <a:gsLst>
                <a:gs pos="0">
                  <a:srgbClr val="FF8200"/>
                </a:gs>
                <a:gs pos="100000">
                  <a:schemeClr val="bg1"/>
                </a:gs>
              </a:gsLst>
              <a:lin ang="0" scaled="1"/>
            </a:gra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035" name="Rectangle 7">
              <a:extLst>
                <a:ext uri="{FF2B5EF4-FFF2-40B4-BE49-F238E27FC236}">
                  <a16:creationId xmlns:a16="http://schemas.microsoft.com/office/drawing/2014/main" id="{FFF6AE32-6E0B-4692-AFB9-F172A3F9980D}"/>
                </a:ext>
              </a:extLst>
            </p:cNvPr>
            <p:cNvSpPr>
              <a:spLocks noChangeArrowheads="1"/>
            </p:cNvSpPr>
            <p:nvPr/>
          </p:nvSpPr>
          <p:spPr bwMode="auto">
            <a:xfrm>
              <a:off x="258" y="85"/>
              <a:ext cx="87" cy="89"/>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hlink"/>
                </a:solidFill>
              </a:endParaRPr>
            </a:p>
          </p:txBody>
        </p:sp>
        <p:sp>
          <p:nvSpPr>
            <p:cNvPr id="1036" name="Rectangle 8">
              <a:extLst>
                <a:ext uri="{FF2B5EF4-FFF2-40B4-BE49-F238E27FC236}">
                  <a16:creationId xmlns:a16="http://schemas.microsoft.com/office/drawing/2014/main" id="{A350ECDB-9643-476A-8621-AD69F9BF9C51}"/>
                </a:ext>
              </a:extLst>
            </p:cNvPr>
            <p:cNvSpPr>
              <a:spLocks noChangeArrowheads="1"/>
            </p:cNvSpPr>
            <p:nvPr/>
          </p:nvSpPr>
          <p:spPr bwMode="auto">
            <a:xfrm>
              <a:off x="345" y="0"/>
              <a:ext cx="88" cy="87"/>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hlink"/>
                </a:solidFill>
              </a:endParaRPr>
            </a:p>
          </p:txBody>
        </p:sp>
        <p:sp>
          <p:nvSpPr>
            <p:cNvPr id="1037" name="Rectangle 9">
              <a:extLst>
                <a:ext uri="{FF2B5EF4-FFF2-40B4-BE49-F238E27FC236}">
                  <a16:creationId xmlns:a16="http://schemas.microsoft.com/office/drawing/2014/main" id="{AE4BBAC6-E854-45B1-957F-F26C151A614F}"/>
                </a:ext>
              </a:extLst>
            </p:cNvPr>
            <p:cNvSpPr>
              <a:spLocks noChangeArrowheads="1"/>
            </p:cNvSpPr>
            <p:nvPr/>
          </p:nvSpPr>
          <p:spPr bwMode="auto">
            <a:xfrm>
              <a:off x="345" y="85"/>
              <a:ext cx="88" cy="89"/>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accent2"/>
                </a:solidFill>
              </a:endParaRPr>
            </a:p>
          </p:txBody>
        </p:sp>
        <p:sp>
          <p:nvSpPr>
            <p:cNvPr id="1038" name="Rectangle 10">
              <a:extLst>
                <a:ext uri="{FF2B5EF4-FFF2-40B4-BE49-F238E27FC236}">
                  <a16:creationId xmlns:a16="http://schemas.microsoft.com/office/drawing/2014/main" id="{3D684E47-4A91-4E15-80B8-0B660357F9C6}"/>
                </a:ext>
              </a:extLst>
            </p:cNvPr>
            <p:cNvSpPr>
              <a:spLocks noChangeArrowheads="1"/>
            </p:cNvSpPr>
            <p:nvPr/>
          </p:nvSpPr>
          <p:spPr bwMode="auto">
            <a:xfrm>
              <a:off x="173" y="173"/>
              <a:ext cx="86" cy="87"/>
            </a:xfrm>
            <a:prstGeom prst="rect">
              <a:avLst/>
            </a:prstGeom>
            <a:solidFill>
              <a:schemeClr val="folHlink"/>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hlink"/>
                </a:solidFill>
              </a:endParaRPr>
            </a:p>
          </p:txBody>
        </p:sp>
        <p:sp>
          <p:nvSpPr>
            <p:cNvPr id="1039" name="Rectangle 11">
              <a:extLst>
                <a:ext uri="{FF2B5EF4-FFF2-40B4-BE49-F238E27FC236}">
                  <a16:creationId xmlns:a16="http://schemas.microsoft.com/office/drawing/2014/main" id="{3E3C45C4-0CD1-4D86-8A0F-E1F371721026}"/>
                </a:ext>
              </a:extLst>
            </p:cNvPr>
            <p:cNvSpPr>
              <a:spLocks noChangeArrowheads="1"/>
            </p:cNvSpPr>
            <p:nvPr/>
          </p:nvSpPr>
          <p:spPr bwMode="auto">
            <a:xfrm>
              <a:off x="83" y="86"/>
              <a:ext cx="89" cy="87"/>
            </a:xfrm>
            <a:prstGeom prst="rect">
              <a:avLst/>
            </a:prstGeom>
            <a:solidFill>
              <a:srgbClr val="58595B"/>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latin typeface="Times New Roman" pitchFamily="18" charset="0"/>
              </a:endParaRPr>
            </a:p>
          </p:txBody>
        </p:sp>
        <p:sp>
          <p:nvSpPr>
            <p:cNvPr id="1040" name="Rectangle 12">
              <a:extLst>
                <a:ext uri="{FF2B5EF4-FFF2-40B4-BE49-F238E27FC236}">
                  <a16:creationId xmlns:a16="http://schemas.microsoft.com/office/drawing/2014/main" id="{5D7D6582-A534-4FD9-B43A-3DAF9CA80B3E}"/>
                </a:ext>
              </a:extLst>
            </p:cNvPr>
            <p:cNvSpPr>
              <a:spLocks noChangeArrowheads="1"/>
            </p:cNvSpPr>
            <p:nvPr/>
          </p:nvSpPr>
          <p:spPr bwMode="auto">
            <a:xfrm>
              <a:off x="258" y="171"/>
              <a:ext cx="87" cy="87"/>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accent2"/>
                </a:solidFill>
              </a:endParaRPr>
            </a:p>
          </p:txBody>
        </p:sp>
        <p:sp>
          <p:nvSpPr>
            <p:cNvPr id="1041" name="Rectangle 13">
              <a:extLst>
                <a:ext uri="{FF2B5EF4-FFF2-40B4-BE49-F238E27FC236}">
                  <a16:creationId xmlns:a16="http://schemas.microsoft.com/office/drawing/2014/main" id="{5A190C58-4F25-4EC7-ACE9-3704D5EC0CA1}"/>
                </a:ext>
              </a:extLst>
            </p:cNvPr>
            <p:cNvSpPr>
              <a:spLocks noChangeArrowheads="1"/>
            </p:cNvSpPr>
            <p:nvPr/>
          </p:nvSpPr>
          <p:spPr bwMode="auto">
            <a:xfrm>
              <a:off x="173" y="258"/>
              <a:ext cx="86" cy="86"/>
            </a:xfrm>
            <a:prstGeom prst="rect">
              <a:avLst/>
            </a:prstGeom>
            <a:solidFill>
              <a:srgbClr val="E87722"/>
            </a:solidFill>
            <a:ln>
              <a:noFill/>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chemeClr val="accent2"/>
                </a:solidFill>
              </a:endParaRPr>
            </a:p>
          </p:txBody>
        </p:sp>
      </p:grpSp>
      <p:sp>
        <p:nvSpPr>
          <p:cNvPr id="1027" name="Rectangle 14">
            <a:extLst>
              <a:ext uri="{FF2B5EF4-FFF2-40B4-BE49-F238E27FC236}">
                <a16:creationId xmlns:a16="http://schemas.microsoft.com/office/drawing/2014/main" id="{8629EAA4-1983-4087-9A41-E468CBF86856}"/>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5">
            <a:extLst>
              <a:ext uri="{FF2B5EF4-FFF2-40B4-BE49-F238E27FC236}">
                <a16:creationId xmlns:a16="http://schemas.microsoft.com/office/drawing/2014/main" id="{CFF54098-9BBA-41F4-BBB3-DCEB7A4C11E7}"/>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l" rtl="0" eaLnBrk="0" fontAlgn="base" hangingPunct="0">
        <a:spcBef>
          <a:spcPct val="0"/>
        </a:spcBef>
        <a:spcAft>
          <a:spcPct val="0"/>
        </a:spcAft>
        <a:defRPr sz="3200" b="1">
          <a:solidFill>
            <a:srgbClr val="FF8200"/>
          </a:solidFill>
          <a:latin typeface="Calibri" panose="020F0502020204030204" pitchFamily="34" charset="0"/>
          <a:ea typeface="ＭＳ Ｐゴシック" charset="0"/>
          <a:cs typeface="+mj-cs"/>
        </a:defRPr>
      </a:lvl1pPr>
      <a:lvl2pPr algn="l" rtl="0" eaLnBrk="0" fontAlgn="base" hangingPunct="0">
        <a:spcBef>
          <a:spcPct val="0"/>
        </a:spcBef>
        <a:spcAft>
          <a:spcPct val="0"/>
        </a:spcAft>
        <a:defRPr sz="3200" b="1">
          <a:solidFill>
            <a:srgbClr val="FF8200"/>
          </a:solidFill>
          <a:latin typeface="Calibri" panose="020F0502020204030204" pitchFamily="34" charset="0"/>
          <a:ea typeface="ＭＳ Ｐゴシック" charset="0"/>
          <a:cs typeface="Arial" pitchFamily="-112" charset="0"/>
        </a:defRPr>
      </a:lvl2pPr>
      <a:lvl3pPr algn="l" rtl="0" eaLnBrk="0" fontAlgn="base" hangingPunct="0">
        <a:spcBef>
          <a:spcPct val="0"/>
        </a:spcBef>
        <a:spcAft>
          <a:spcPct val="0"/>
        </a:spcAft>
        <a:defRPr sz="3200" b="1">
          <a:solidFill>
            <a:srgbClr val="FF8200"/>
          </a:solidFill>
          <a:latin typeface="Calibri" panose="020F0502020204030204" pitchFamily="34" charset="0"/>
          <a:ea typeface="ＭＳ Ｐゴシック" charset="0"/>
          <a:cs typeface="Arial" pitchFamily="-112" charset="0"/>
        </a:defRPr>
      </a:lvl3pPr>
      <a:lvl4pPr algn="l" rtl="0" eaLnBrk="0" fontAlgn="base" hangingPunct="0">
        <a:spcBef>
          <a:spcPct val="0"/>
        </a:spcBef>
        <a:spcAft>
          <a:spcPct val="0"/>
        </a:spcAft>
        <a:defRPr sz="3200" b="1">
          <a:solidFill>
            <a:srgbClr val="FF8200"/>
          </a:solidFill>
          <a:latin typeface="Calibri" panose="020F0502020204030204" pitchFamily="34" charset="0"/>
          <a:ea typeface="ＭＳ Ｐゴシック" charset="0"/>
          <a:cs typeface="Arial" pitchFamily="-112" charset="0"/>
        </a:defRPr>
      </a:lvl4pPr>
      <a:lvl5pPr algn="l" rtl="0" eaLnBrk="0" fontAlgn="base" hangingPunct="0">
        <a:spcBef>
          <a:spcPct val="0"/>
        </a:spcBef>
        <a:spcAft>
          <a:spcPct val="0"/>
        </a:spcAft>
        <a:defRPr sz="3200" b="1">
          <a:solidFill>
            <a:srgbClr val="FF8200"/>
          </a:solidFill>
          <a:latin typeface="Calibri" panose="020F0502020204030204" pitchFamily="34" charset="0"/>
          <a:ea typeface="ＭＳ Ｐゴシック" charset="0"/>
          <a:cs typeface="Arial" pitchFamily="-112" charset="0"/>
        </a:defRPr>
      </a:lvl5pPr>
      <a:lvl6pPr marL="457200" algn="l" rtl="0" fontAlgn="base">
        <a:spcBef>
          <a:spcPct val="0"/>
        </a:spcBef>
        <a:spcAft>
          <a:spcPct val="0"/>
        </a:spcAft>
        <a:defRPr sz="3200">
          <a:solidFill>
            <a:schemeClr val="tx1"/>
          </a:solidFill>
          <a:latin typeface="Arial" pitchFamily="-112" charset="0"/>
          <a:ea typeface="Arial" pitchFamily="-112" charset="0"/>
          <a:cs typeface="Arial" pitchFamily="-112" charset="0"/>
        </a:defRPr>
      </a:lvl6pPr>
      <a:lvl7pPr marL="914400" algn="l" rtl="0" fontAlgn="base">
        <a:spcBef>
          <a:spcPct val="0"/>
        </a:spcBef>
        <a:spcAft>
          <a:spcPct val="0"/>
        </a:spcAft>
        <a:defRPr sz="3200">
          <a:solidFill>
            <a:schemeClr val="tx1"/>
          </a:solidFill>
          <a:latin typeface="Arial" pitchFamily="-112" charset="0"/>
          <a:ea typeface="Arial" pitchFamily="-112" charset="0"/>
          <a:cs typeface="Arial" pitchFamily="-112" charset="0"/>
        </a:defRPr>
      </a:lvl7pPr>
      <a:lvl8pPr marL="1371600" algn="l" rtl="0" fontAlgn="base">
        <a:spcBef>
          <a:spcPct val="0"/>
        </a:spcBef>
        <a:spcAft>
          <a:spcPct val="0"/>
        </a:spcAft>
        <a:defRPr sz="3200">
          <a:solidFill>
            <a:schemeClr val="tx1"/>
          </a:solidFill>
          <a:latin typeface="Arial" pitchFamily="-112" charset="0"/>
          <a:ea typeface="Arial" pitchFamily="-112" charset="0"/>
          <a:cs typeface="Arial" pitchFamily="-112" charset="0"/>
        </a:defRPr>
      </a:lvl8pPr>
      <a:lvl9pPr marL="1828800" algn="l" rtl="0" fontAlgn="base">
        <a:spcBef>
          <a:spcPct val="0"/>
        </a:spcBef>
        <a:spcAft>
          <a:spcPct val="0"/>
        </a:spcAft>
        <a:defRPr sz="3200">
          <a:solidFill>
            <a:schemeClr val="tx1"/>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rgbClr val="FF8200"/>
        </a:buClr>
        <a:buSzPct val="75000"/>
        <a:buFont typeface="Wingdings" panose="05000000000000000000" pitchFamily="2" charset="2"/>
        <a:buChar char="n"/>
        <a:defRPr sz="2800">
          <a:solidFill>
            <a:schemeClr val="tx1"/>
          </a:solidFill>
          <a:latin typeface="Calibri" panose="020F0502020204030204" pitchFamily="34" charset="0"/>
          <a:ea typeface="ＭＳ Ｐゴシック" charset="0"/>
          <a:cs typeface="+mn-cs"/>
        </a:defRPr>
      </a:lvl1pPr>
      <a:lvl2pPr marL="742950" indent="-285750" algn="l" rtl="0" eaLnBrk="0" fontAlgn="base" hangingPunct="0">
        <a:spcBef>
          <a:spcPct val="20000"/>
        </a:spcBef>
        <a:spcAft>
          <a:spcPct val="0"/>
        </a:spcAft>
        <a:buClr>
          <a:srgbClr val="58595B"/>
        </a:buClr>
        <a:buSzPct val="80000"/>
        <a:buFont typeface="Wingdings" panose="05000000000000000000" pitchFamily="2" charset="2"/>
        <a:buChar char="¨"/>
        <a:defRPr sz="28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FF8200"/>
        </a:buClr>
        <a:buSzPct val="65000"/>
        <a:buFont typeface="Wingdings" panose="05000000000000000000" pitchFamily="2" charset="2"/>
        <a:buChar char="n"/>
        <a:defRPr sz="24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rgbClr val="58595B"/>
        </a:buClr>
        <a:buSzPct val="70000"/>
        <a:buFont typeface="Wingdings" panose="05000000000000000000" pitchFamily="2" charset="2"/>
        <a:buChar char="¨"/>
        <a:defRPr sz="20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rgbClr val="FF8200"/>
        </a:buClr>
        <a:buFont typeface="Wingdings" panose="05000000000000000000" pitchFamily="2" charset="2"/>
        <a:buChar char="§"/>
        <a:defRPr sz="2000">
          <a:solidFill>
            <a:schemeClr val="tx1"/>
          </a:solidFill>
          <a:latin typeface="Calibri" panose="020F0502020204030204" pitchFamily="34" charset="0"/>
          <a:ea typeface="+mn-ea"/>
          <a:cs typeface="+mn-cs"/>
        </a:defRPr>
      </a:lvl5pPr>
      <a:lvl6pPr marL="25146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n.gov/agriculture/consumers/food-safety/ag-farms-food-manufacturing-and-warehousing/startup.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foodscience.tennessee.edu/food-science-extension/#tab-submittingafoodproduct" TargetMode="External"/><Relationship Id="rId5" Type="http://schemas.openxmlformats.org/officeDocument/2006/relationships/hyperlink" Target="https://www.tn.gov/content/tn/health/health-program-areas/eh-program/eh-foodservice.html" TargetMode="External"/><Relationship Id="rId4" Type="http://schemas.openxmlformats.org/officeDocument/2006/relationships/hyperlink" Target="https://www.tn.gov/agriculture/consumers/food-safety/tennessee-food-freedom-act.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foodscience.tennessee.edu/food-science-extensi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0195-EB10-B1FE-6E12-B3B1C2C4EE1C}"/>
              </a:ext>
            </a:extLst>
          </p:cNvPr>
          <p:cNvSpPr>
            <a:spLocks noGrp="1"/>
          </p:cNvSpPr>
          <p:nvPr>
            <p:ph type="ctrTitle"/>
          </p:nvPr>
        </p:nvSpPr>
        <p:spPr>
          <a:xfrm>
            <a:off x="1752600" y="2133600"/>
            <a:ext cx="6858000" cy="1790700"/>
          </a:xfrm>
        </p:spPr>
        <p:txBody>
          <a:bodyPr>
            <a:normAutofit/>
          </a:bodyPr>
          <a:lstStyle/>
          <a:p>
            <a:pPr algn="ctr"/>
            <a:r>
              <a:rPr lang="en-US" dirty="0">
                <a:latin typeface="Calibri"/>
                <a:ea typeface="ＭＳ Ｐゴシック"/>
              </a:rPr>
              <a:t>Tennessee Food Freedom Act</a:t>
            </a:r>
            <a:br>
              <a:rPr lang="en-US" dirty="0">
                <a:latin typeface="Calibri"/>
                <a:ea typeface="ＭＳ Ｐゴシック"/>
              </a:rPr>
            </a:br>
            <a:r>
              <a:rPr lang="en-US" dirty="0">
                <a:latin typeface="Calibri"/>
                <a:ea typeface="ＭＳ Ｐゴシック"/>
              </a:rPr>
              <a:t>2025</a:t>
            </a:r>
            <a:endParaRPr lang="en-US" dirty="0"/>
          </a:p>
        </p:txBody>
      </p:sp>
      <p:sp>
        <p:nvSpPr>
          <p:cNvPr id="3" name="Subtitle 2">
            <a:extLst>
              <a:ext uri="{FF2B5EF4-FFF2-40B4-BE49-F238E27FC236}">
                <a16:creationId xmlns:a16="http://schemas.microsoft.com/office/drawing/2014/main" id="{210E9B1F-C7F0-BB45-1C27-FDD919CDCF3B}"/>
              </a:ext>
            </a:extLst>
          </p:cNvPr>
          <p:cNvSpPr>
            <a:spLocks noGrp="1"/>
          </p:cNvSpPr>
          <p:nvPr>
            <p:ph type="subTitle" idx="1"/>
          </p:nvPr>
        </p:nvSpPr>
        <p:spPr>
          <a:xfrm>
            <a:off x="1159684" y="4338194"/>
            <a:ext cx="6972300" cy="644345"/>
          </a:xfrm>
        </p:spPr>
        <p:txBody>
          <a:bodyPr/>
          <a:lstStyle/>
          <a:p>
            <a:pPr algn="ctr"/>
            <a:r>
              <a:rPr lang="en-US" sz="2400" dirty="0"/>
              <a:t>Mark Morgan, Professor and Extension Specialist </a:t>
            </a:r>
          </a:p>
          <a:p>
            <a:pPr algn="ctr"/>
            <a:r>
              <a:rPr lang="en-US" sz="2400" dirty="0"/>
              <a:t>Mark.Morgan@Tennessee.edu</a:t>
            </a:r>
          </a:p>
          <a:p>
            <a:pPr algn="ctr"/>
            <a:r>
              <a:rPr lang="en-US" sz="2400" dirty="0"/>
              <a:t>Damla Dag Ertop, Extension Assistant Professor</a:t>
            </a:r>
          </a:p>
          <a:p>
            <a:pPr algn="ctr"/>
            <a:r>
              <a:rPr lang="en-US" sz="2400" dirty="0"/>
              <a:t>ddag@utk.edu</a:t>
            </a:r>
          </a:p>
        </p:txBody>
      </p:sp>
    </p:spTree>
    <p:extLst>
      <p:ext uri="{BB962C8B-B14F-4D97-AF65-F5344CB8AC3E}">
        <p14:creationId xmlns:p14="http://schemas.microsoft.com/office/powerpoint/2010/main" val="3141319927"/>
      </p:ext>
    </p:extLst>
  </p:cSld>
  <p:clrMapOvr>
    <a:masterClrMapping/>
  </p:clrMapOvr>
  <mc:AlternateContent xmlns:mc="http://schemas.openxmlformats.org/markup-compatibility/2006" xmlns:p14="http://schemas.microsoft.com/office/powerpoint/2010/main">
    <mc:Choice Requires="p14">
      <p:transition spd="slow" p14:dur="2000" advTm="64864"/>
    </mc:Choice>
    <mc:Fallback xmlns="">
      <p:transition spd="slow" advTm="648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7084-02E5-B4EB-A569-6AFBFCC2C80F}"/>
              </a:ext>
            </a:extLst>
          </p:cNvPr>
          <p:cNvSpPr>
            <a:spLocks noGrp="1"/>
          </p:cNvSpPr>
          <p:nvPr>
            <p:ph type="title"/>
          </p:nvPr>
        </p:nvSpPr>
        <p:spPr>
          <a:xfrm>
            <a:off x="342900" y="2743200"/>
            <a:ext cx="8458200" cy="1371600"/>
          </a:xfrm>
        </p:spPr>
        <p:txBody>
          <a:bodyPr/>
          <a:lstStyle/>
          <a:p>
            <a:pPr algn="ctr"/>
            <a:r>
              <a:rPr lang="en-US" dirty="0"/>
              <a:t>What are TCS and non-TCS Foods?</a:t>
            </a:r>
            <a:br>
              <a:rPr lang="en-US" dirty="0"/>
            </a:br>
            <a:r>
              <a:rPr lang="en-US" dirty="0"/>
              <a:t>How do you make the distinction?</a:t>
            </a:r>
          </a:p>
        </p:txBody>
      </p:sp>
      <p:sp>
        <p:nvSpPr>
          <p:cNvPr id="3" name="TextBox 2">
            <a:extLst>
              <a:ext uri="{FF2B5EF4-FFF2-40B4-BE49-F238E27FC236}">
                <a16:creationId xmlns:a16="http://schemas.microsoft.com/office/drawing/2014/main" id="{C3CDDCC2-1C3F-6707-934A-03B68E25EB66}"/>
              </a:ext>
            </a:extLst>
          </p:cNvPr>
          <p:cNvSpPr txBox="1"/>
          <p:nvPr/>
        </p:nvSpPr>
        <p:spPr>
          <a:xfrm>
            <a:off x="430305" y="779930"/>
            <a:ext cx="8592671" cy="584775"/>
          </a:xfrm>
          <a:prstGeom prst="rect">
            <a:avLst/>
          </a:prstGeom>
          <a:noFill/>
        </p:spPr>
        <p:txBody>
          <a:bodyPr wrap="square" rtlCol="0">
            <a:spAutoFit/>
          </a:bodyPr>
          <a:lstStyle/>
          <a:p>
            <a:r>
              <a:rPr lang="en-US" sz="3200" b="1" dirty="0">
                <a:solidFill>
                  <a:srgbClr val="FF8200"/>
                </a:solidFill>
                <a:latin typeface="Calibri" panose="020F0502020204030204" pitchFamily="34" charset="0"/>
                <a:ea typeface="ＭＳ Ｐゴシック" charset="0"/>
                <a:cs typeface="+mj-cs"/>
              </a:rPr>
              <a:t>Time/Temperature Control for Safety or not?</a:t>
            </a:r>
          </a:p>
        </p:txBody>
      </p:sp>
    </p:spTree>
    <p:extLst>
      <p:ext uri="{BB962C8B-B14F-4D97-AF65-F5344CB8AC3E}">
        <p14:creationId xmlns:p14="http://schemas.microsoft.com/office/powerpoint/2010/main" val="4085375766"/>
      </p:ext>
    </p:extLst>
  </p:cSld>
  <p:clrMapOvr>
    <a:masterClrMapping/>
  </p:clrMapOvr>
  <mc:AlternateContent xmlns:mc="http://schemas.openxmlformats.org/markup-compatibility/2006" xmlns:p14="http://schemas.microsoft.com/office/powerpoint/2010/main">
    <mc:Choice Requires="p14">
      <p:transition spd="slow" p14:dur="2000" advTm="3645"/>
    </mc:Choice>
    <mc:Fallback xmlns="">
      <p:transition spd="slow" advTm="36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dirty="0"/>
              <a:t>TCS vs non-TCS Foods</a:t>
            </a:r>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828800"/>
            <a:ext cx="8229600" cy="4087906"/>
          </a:xfrm>
        </p:spPr>
        <p:txBody>
          <a:bodyPr/>
          <a:lstStyle/>
          <a:p>
            <a:pPr marL="0" indent="0">
              <a:buNone/>
            </a:pPr>
            <a:r>
              <a:rPr lang="en-US" sz="2400" u="sng" dirty="0">
                <a:effectLst/>
                <a:latin typeface="Calibri"/>
                <a:ea typeface="Calibri" panose="020F0502020204030204" pitchFamily="34" charset="0"/>
                <a:cs typeface="Times New Roman"/>
              </a:rPr>
              <a:t>Time/Temperature Control for Safety Foods (TCS)</a:t>
            </a:r>
            <a:r>
              <a:rPr lang="en-US" sz="2400" dirty="0">
                <a:effectLst/>
                <a:latin typeface="Calibri"/>
                <a:ea typeface="Calibri" panose="020F0502020204030204" pitchFamily="34" charset="0"/>
                <a:cs typeface="Times New Roman"/>
              </a:rPr>
              <a:t> </a:t>
            </a:r>
          </a:p>
          <a:p>
            <a:r>
              <a:rPr lang="en-US" sz="1800" dirty="0">
                <a:effectLst/>
                <a:latin typeface="Calibri"/>
                <a:ea typeface="Calibri" panose="020F0502020204030204" pitchFamily="34" charset="0"/>
                <a:cs typeface="Times New Roman"/>
              </a:rPr>
              <a:t>require time and/or temperature controls to limit rapid and progressive growth of microorganisms or toxin formation that will make someone sick</a:t>
            </a:r>
          </a:p>
          <a:p>
            <a:r>
              <a:rPr lang="en-US" sz="1800" dirty="0">
                <a:ea typeface="Calibri" panose="020F0502020204030204" pitchFamily="34" charset="0"/>
                <a:cs typeface="Times New Roman" panose="02020603050405020304" pitchFamily="18" charset="0"/>
              </a:rPr>
              <a:t>Most refrigerated or frozen foods are considered TCS</a:t>
            </a:r>
            <a:endParaRPr lang="en-US" sz="1800" dirty="0">
              <a:effectLst/>
              <a:latin typeface="Calibri"/>
              <a:ea typeface="Calibri" panose="020F0502020204030204" pitchFamily="34" charset="0"/>
              <a:cs typeface="Times New Roman"/>
            </a:endParaRPr>
          </a:p>
          <a:p>
            <a:endParaRPr lang="en-US" dirty="0"/>
          </a:p>
          <a:p>
            <a:endParaRPr lang="en-US" sz="1800" u="sng" dirty="0">
              <a:effectLst/>
              <a:latin typeface="Calibri"/>
              <a:ea typeface="Calibri" panose="020F0502020204030204" pitchFamily="34" charset="0"/>
              <a:cs typeface="Times New Roman"/>
            </a:endParaRPr>
          </a:p>
          <a:p>
            <a:endParaRPr lang="en-US" sz="1800" u="sng" dirty="0">
              <a:latin typeface="Calibri"/>
              <a:ea typeface="Calibri" panose="020F0502020204030204" pitchFamily="34" charset="0"/>
              <a:cs typeface="Times New Roman"/>
            </a:endParaRPr>
          </a:p>
          <a:p>
            <a:pPr marL="0" indent="0">
              <a:buNone/>
            </a:pPr>
            <a:r>
              <a:rPr lang="en-US" sz="2400" u="sng" dirty="0">
                <a:latin typeface="Calibri"/>
                <a:ea typeface="Calibri" panose="020F0502020204030204" pitchFamily="34" charset="0"/>
                <a:cs typeface="Times New Roman"/>
              </a:rPr>
              <a:t>Non-Time/Temperature Control for Safety Foods (non-TCS) </a:t>
            </a:r>
          </a:p>
          <a:p>
            <a:r>
              <a:rPr lang="en-US" sz="1800" u="sng" dirty="0">
                <a:solidFill>
                  <a:srgbClr val="FF0000"/>
                </a:solidFill>
                <a:effectLst/>
                <a:latin typeface="Calibri"/>
                <a:ea typeface="Calibri" panose="020F0502020204030204" pitchFamily="34" charset="0"/>
                <a:cs typeface="Times New Roman"/>
              </a:rPr>
              <a:t>do not </a:t>
            </a:r>
            <a:r>
              <a:rPr lang="en-US" sz="1800" dirty="0">
                <a:effectLst/>
                <a:latin typeface="Calibri"/>
                <a:ea typeface="Calibri" panose="020F0502020204030204" pitchFamily="34" charset="0"/>
                <a:cs typeface="Times New Roman"/>
              </a:rPr>
              <a:t>require time or temperature control for safety to limit rapid and progressive growth of </a:t>
            </a:r>
            <a:r>
              <a:rPr lang="en-US" sz="1800" dirty="0">
                <a:latin typeface="Calibri"/>
                <a:ea typeface="Calibri" panose="020F0502020204030204" pitchFamily="34" charset="0"/>
                <a:cs typeface="Times New Roman"/>
              </a:rPr>
              <a:t>microorganism or toxin formation</a:t>
            </a:r>
            <a:endParaRPr lang="en-US" sz="1800" dirty="0">
              <a:effectLst/>
              <a:latin typeface="Calibri"/>
              <a:ea typeface="Calibri" panose="020F0502020204030204" pitchFamily="34" charset="0"/>
              <a:cs typeface="Times New Roman"/>
            </a:endParaRPr>
          </a:p>
          <a:p>
            <a:r>
              <a:rPr lang="en-US" sz="1800" dirty="0"/>
              <a:t>Shelf stable (or preserved) foods are commonly considered non-TCS</a:t>
            </a:r>
          </a:p>
          <a:p>
            <a:pPr lvl="1"/>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DC904EB-29A9-A8FA-D4E9-19D80747B5E5}"/>
              </a:ext>
            </a:extLst>
          </p:cNvPr>
          <p:cNvSpPr/>
          <p:nvPr/>
        </p:nvSpPr>
        <p:spPr>
          <a:xfrm>
            <a:off x="5815922" y="2967335"/>
            <a:ext cx="3160059"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Keep Refrigerated</a:t>
            </a:r>
          </a:p>
        </p:txBody>
      </p:sp>
    </p:spTree>
    <p:extLst>
      <p:ext uri="{BB962C8B-B14F-4D97-AF65-F5344CB8AC3E}">
        <p14:creationId xmlns:p14="http://schemas.microsoft.com/office/powerpoint/2010/main" val="352411086"/>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077C-F7B1-D18D-46FB-869553831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84523-C8EA-853B-1E97-62E4EB379B27}"/>
              </a:ext>
            </a:extLst>
          </p:cNvPr>
          <p:cNvSpPr>
            <a:spLocks noGrp="1"/>
          </p:cNvSpPr>
          <p:nvPr>
            <p:ph type="title"/>
          </p:nvPr>
        </p:nvSpPr>
        <p:spPr/>
        <p:txBody>
          <a:bodyPr/>
          <a:lstStyle/>
          <a:p>
            <a:pPr algn="ctr"/>
            <a:r>
              <a:rPr lang="en-US" dirty="0"/>
              <a:t>pH and Water Activity are two properties used to distinguish TCS and non-TCS foods</a:t>
            </a:r>
          </a:p>
        </p:txBody>
      </p:sp>
      <p:sp>
        <p:nvSpPr>
          <p:cNvPr id="3" name="Content Placeholder 2">
            <a:extLst>
              <a:ext uri="{FF2B5EF4-FFF2-40B4-BE49-F238E27FC236}">
                <a16:creationId xmlns:a16="http://schemas.microsoft.com/office/drawing/2014/main" id="{2C737E75-8B60-B2A9-6546-3C6E496A1B65}"/>
              </a:ext>
            </a:extLst>
          </p:cNvPr>
          <p:cNvSpPr>
            <a:spLocks noGrp="1"/>
          </p:cNvSpPr>
          <p:nvPr>
            <p:ph idx="1"/>
          </p:nvPr>
        </p:nvSpPr>
        <p:spPr>
          <a:xfrm>
            <a:off x="457200" y="1550375"/>
            <a:ext cx="8229600" cy="3581400"/>
          </a:xfrm>
        </p:spPr>
        <p:txBody>
          <a:bodyPr/>
          <a:lstStyle/>
          <a:p>
            <a:r>
              <a:rPr lang="en-US" sz="1800" dirty="0">
                <a:effectLst/>
                <a:latin typeface="Calibri"/>
                <a:ea typeface="Calibri"/>
                <a:cs typeface="Times New Roman"/>
              </a:rPr>
              <a:t>pH – measure of degree of acidity</a:t>
            </a:r>
          </a:p>
          <a:p>
            <a:pPr lvl="1"/>
            <a:r>
              <a:rPr lang="en-US" sz="1600" dirty="0">
                <a:latin typeface="Calibri"/>
                <a:ea typeface="Calibri"/>
                <a:cs typeface="Times New Roman"/>
              </a:rPr>
              <a:t>Most foods are acidic or slightly acidic with pH less than 7.0</a:t>
            </a:r>
            <a:endParaRPr lang="en-US" sz="1600" dirty="0">
              <a:effectLst/>
              <a:latin typeface="Calibri"/>
              <a:ea typeface="Calibri"/>
              <a:cs typeface="Times New Roman"/>
            </a:endParaRPr>
          </a:p>
          <a:p>
            <a:pPr marL="0" indent="0">
              <a:buNone/>
            </a:pPr>
            <a:endParaRPr lang="en-US" sz="1800" dirty="0">
              <a:effectLst/>
              <a:latin typeface="Calibri"/>
              <a:ea typeface="Calibri"/>
              <a:cs typeface="Times New Roman"/>
            </a:endParaRPr>
          </a:p>
          <a:p>
            <a:r>
              <a:rPr lang="en-US" sz="1800" dirty="0">
                <a:effectLst/>
                <a:latin typeface="Calibri"/>
                <a:ea typeface="Calibri"/>
                <a:cs typeface="Times New Roman"/>
              </a:rPr>
              <a:t>Water Activity (Aw) – measure of moisture available for microbial growth</a:t>
            </a:r>
          </a:p>
          <a:p>
            <a:pPr lvl="1"/>
            <a:r>
              <a:rPr lang="en-US" sz="1600" dirty="0">
                <a:latin typeface="Calibri"/>
                <a:ea typeface="Calibri"/>
                <a:cs typeface="Times New Roman"/>
              </a:rPr>
              <a:t>Aw ranges from 0 – 1.0</a:t>
            </a:r>
          </a:p>
          <a:p>
            <a:pPr lvl="1"/>
            <a:r>
              <a:rPr lang="en-US" sz="1600" dirty="0">
                <a:effectLst/>
                <a:latin typeface="Calibri"/>
                <a:ea typeface="Calibri"/>
                <a:cs typeface="Times New Roman"/>
              </a:rPr>
              <a:t>Aw = 0.85 is similar to relative humidity of 85%</a:t>
            </a:r>
          </a:p>
          <a:p>
            <a:pPr lvl="1"/>
            <a:endParaRPr lang="en-US" sz="1600" dirty="0">
              <a:latin typeface="Calibri"/>
              <a:ea typeface="Calibri"/>
              <a:cs typeface="Times New Roman"/>
            </a:endParaRPr>
          </a:p>
          <a:p>
            <a:r>
              <a:rPr lang="en-US" sz="1800" dirty="0">
                <a:latin typeface="Calibri"/>
                <a:ea typeface="Calibri"/>
                <a:cs typeface="Times New Roman"/>
              </a:rPr>
              <a:t>Combinations of these two properties can be used to identify non-TCS foods</a:t>
            </a:r>
            <a:endParaRPr lang="en-US" sz="1800" dirty="0">
              <a:effectLst/>
              <a:latin typeface="Calibri"/>
              <a:ea typeface="Calibri"/>
              <a:cs typeface="Times New Roman"/>
            </a:endParaRPr>
          </a:p>
        </p:txBody>
      </p:sp>
      <p:sp>
        <p:nvSpPr>
          <p:cNvPr id="4" name="Text Placeholder 2">
            <a:extLst>
              <a:ext uri="{FF2B5EF4-FFF2-40B4-BE49-F238E27FC236}">
                <a16:creationId xmlns:a16="http://schemas.microsoft.com/office/drawing/2014/main" id="{24919630-2F3C-16AA-06FD-8B38E2B6FCA1}"/>
              </a:ext>
            </a:extLst>
          </p:cNvPr>
          <p:cNvSpPr txBox="1">
            <a:spLocks/>
          </p:cNvSpPr>
          <p:nvPr/>
        </p:nvSpPr>
        <p:spPr bwMode="auto">
          <a:xfrm>
            <a:off x="1326459" y="5840343"/>
            <a:ext cx="304097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8200"/>
              </a:buClr>
              <a:buSzPct val="75000"/>
              <a:buFont typeface="Wingdings" panose="05000000000000000000" pitchFamily="2" charset="2"/>
              <a:buChar char="n"/>
              <a:defRPr sz="2800" b="1">
                <a:solidFill>
                  <a:schemeClr val="tx1"/>
                </a:solidFill>
                <a:latin typeface="Calibri" panose="020F0502020204030204" pitchFamily="34" charset="0"/>
                <a:ea typeface="ＭＳ Ｐゴシック" charset="0"/>
                <a:cs typeface="+mn-cs"/>
              </a:defRPr>
            </a:lvl1pPr>
            <a:lvl2pPr marL="742950" indent="-285750" algn="l" rtl="0" eaLnBrk="0" fontAlgn="base" hangingPunct="0">
              <a:spcBef>
                <a:spcPct val="20000"/>
              </a:spcBef>
              <a:spcAft>
                <a:spcPct val="0"/>
              </a:spcAft>
              <a:buClr>
                <a:srgbClr val="58595B"/>
              </a:buClr>
              <a:buSzPct val="50000"/>
              <a:buFont typeface="Wingdings" panose="05000000000000000000" pitchFamily="2" charset="2"/>
              <a:buChar char="¨"/>
              <a:defRPr sz="26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FF8200"/>
              </a:buClr>
              <a:buSzPct val="65000"/>
              <a:buFont typeface="Wingdings" panose="05000000000000000000" pitchFamily="2" charset="2"/>
              <a:buChar char="n"/>
              <a:defRPr sz="24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rgbClr val="58595B"/>
              </a:buClr>
              <a:buSzPct val="65000"/>
              <a:buFont typeface="Wingdings" panose="05000000000000000000" pitchFamily="2" charset="2"/>
              <a:buChar char="¨"/>
              <a:defRPr sz="20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rgbClr val="FF8200"/>
              </a:buClr>
              <a:buFont typeface="Wingdings" panose="05000000000000000000" pitchFamily="2" charset="2"/>
              <a:buChar char="§"/>
              <a:defRPr sz="1800">
                <a:solidFill>
                  <a:schemeClr val="tx1"/>
                </a:solidFill>
                <a:latin typeface="Calibri" panose="020F0502020204030204" pitchFamily="34" charset="0"/>
                <a:ea typeface="+mn-ea"/>
                <a:cs typeface="+mn-cs"/>
              </a:defRPr>
            </a:lvl5pPr>
            <a:lvl6pPr marL="25146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9pPr>
          </a:lstStyle>
          <a:p>
            <a:pPr marL="0" indent="0" algn="ctr">
              <a:buNone/>
            </a:pPr>
            <a:r>
              <a:rPr lang="en-US" sz="2000" kern="0" dirty="0"/>
              <a:t>pH electrode</a:t>
            </a:r>
          </a:p>
        </p:txBody>
      </p:sp>
      <p:sp>
        <p:nvSpPr>
          <p:cNvPr id="6" name="Text Placeholder 4">
            <a:extLst>
              <a:ext uri="{FF2B5EF4-FFF2-40B4-BE49-F238E27FC236}">
                <a16:creationId xmlns:a16="http://schemas.microsoft.com/office/drawing/2014/main" id="{0EE5E4CE-4483-EE35-E9C4-F54098B78B0D}"/>
              </a:ext>
            </a:extLst>
          </p:cNvPr>
          <p:cNvSpPr txBox="1">
            <a:spLocks/>
          </p:cNvSpPr>
          <p:nvPr/>
        </p:nvSpPr>
        <p:spPr>
          <a:xfrm>
            <a:off x="4216014" y="5858816"/>
            <a:ext cx="3821496" cy="639762"/>
          </a:xfrm>
          <a:prstGeom prst="rect">
            <a:avLst/>
          </a:prstGeom>
        </p:spPr>
        <p:txBody>
          <a:bodyPr/>
          <a:lstStyle>
            <a:lvl1pPr marL="342900" indent="-342900" algn="l" rtl="0" eaLnBrk="0" fontAlgn="base" hangingPunct="0">
              <a:spcBef>
                <a:spcPct val="20000"/>
              </a:spcBef>
              <a:spcAft>
                <a:spcPct val="0"/>
              </a:spcAft>
              <a:buClr>
                <a:srgbClr val="FF8200"/>
              </a:buClr>
              <a:buSzPct val="75000"/>
              <a:buFont typeface="Wingdings" panose="05000000000000000000" pitchFamily="2" charset="2"/>
              <a:buChar char="n"/>
              <a:defRPr sz="2800">
                <a:solidFill>
                  <a:schemeClr val="tx1"/>
                </a:solidFill>
                <a:latin typeface="Calibri" panose="020F0502020204030204" pitchFamily="34" charset="0"/>
                <a:ea typeface="ＭＳ Ｐゴシック" charset="0"/>
                <a:cs typeface="+mn-cs"/>
              </a:defRPr>
            </a:lvl1pPr>
            <a:lvl2pPr marL="742950" indent="-285750" algn="l" rtl="0" eaLnBrk="0" fontAlgn="base" hangingPunct="0">
              <a:spcBef>
                <a:spcPct val="20000"/>
              </a:spcBef>
              <a:spcAft>
                <a:spcPct val="0"/>
              </a:spcAft>
              <a:buClr>
                <a:srgbClr val="58595B"/>
              </a:buClr>
              <a:buSzPct val="80000"/>
              <a:buFont typeface="Wingdings" panose="05000000000000000000" pitchFamily="2" charset="2"/>
              <a:buChar char="¨"/>
              <a:defRPr sz="28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FF8200"/>
              </a:buClr>
              <a:buSzPct val="65000"/>
              <a:buFont typeface="Wingdings" panose="05000000000000000000" pitchFamily="2" charset="2"/>
              <a:buChar char="n"/>
              <a:defRPr sz="24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rgbClr val="58595B"/>
              </a:buClr>
              <a:buSzPct val="70000"/>
              <a:buFont typeface="Wingdings" panose="05000000000000000000" pitchFamily="2" charset="2"/>
              <a:buChar char="¨"/>
              <a:defRPr sz="20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rgbClr val="FF8200"/>
              </a:buClr>
              <a:buFont typeface="Wingdings" panose="05000000000000000000" pitchFamily="2" charset="2"/>
              <a:buChar char="§"/>
              <a:defRPr sz="2000">
                <a:solidFill>
                  <a:schemeClr val="tx1"/>
                </a:solidFill>
                <a:latin typeface="Calibri" panose="020F0502020204030204" pitchFamily="34" charset="0"/>
                <a:ea typeface="+mn-ea"/>
                <a:cs typeface="+mn-cs"/>
              </a:defRPr>
            </a:lvl5pPr>
            <a:lvl6pPr marL="25146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9pPr>
          </a:lstStyle>
          <a:p>
            <a:pPr marL="0" indent="0" algn="ctr">
              <a:buNone/>
            </a:pPr>
            <a:r>
              <a:rPr lang="en-US" sz="2000" b="1" kern="0" dirty="0"/>
              <a:t>Water activity meter</a:t>
            </a:r>
          </a:p>
        </p:txBody>
      </p:sp>
      <p:pic>
        <p:nvPicPr>
          <p:cNvPr id="7" name="Picture 4" descr="Water Activity Testing - Medicine Creek Analytics">
            <a:extLst>
              <a:ext uri="{FF2B5EF4-FFF2-40B4-BE49-F238E27FC236}">
                <a16:creationId xmlns:a16="http://schemas.microsoft.com/office/drawing/2014/main" id="{F2713522-5CBF-65E2-D0B5-80896B3C0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431" b="4164"/>
          <a:stretch/>
        </p:blipFill>
        <p:spPr bwMode="auto">
          <a:xfrm>
            <a:off x="4938784" y="4143861"/>
            <a:ext cx="2183117" cy="1751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measuring device with a screen and a glass of liquid next to tomatoes&#10;&#10;AI-generated content may be incorrect.">
            <a:extLst>
              <a:ext uri="{FF2B5EF4-FFF2-40B4-BE49-F238E27FC236}">
                <a16:creationId xmlns:a16="http://schemas.microsoft.com/office/drawing/2014/main" id="{993D8DF2-20A4-B4D5-FE8E-6C1AA1D4D077}"/>
              </a:ext>
            </a:extLst>
          </p:cNvPr>
          <p:cNvPicPr>
            <a:picLocks noChangeAspect="1"/>
          </p:cNvPicPr>
          <p:nvPr/>
        </p:nvPicPr>
        <p:blipFill>
          <a:blip r:embed="rId4"/>
          <a:srcRect l="6144" r="4335"/>
          <a:stretch>
            <a:fillRect/>
          </a:stretch>
        </p:blipFill>
        <p:spPr>
          <a:xfrm>
            <a:off x="1670714" y="4143860"/>
            <a:ext cx="2352461" cy="1751899"/>
          </a:xfrm>
          <a:prstGeom prst="rect">
            <a:avLst/>
          </a:prstGeom>
        </p:spPr>
      </p:pic>
    </p:spTree>
    <p:extLst>
      <p:ext uri="{BB962C8B-B14F-4D97-AF65-F5344CB8AC3E}">
        <p14:creationId xmlns:p14="http://schemas.microsoft.com/office/powerpoint/2010/main" val="2760077137"/>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png">
            <a:extLst>
              <a:ext uri="{FF2B5EF4-FFF2-40B4-BE49-F238E27FC236}">
                <a16:creationId xmlns:a16="http://schemas.microsoft.com/office/drawing/2014/main" id="{A823971A-7155-FF44-1E7A-B4D8DB4A639A}"/>
              </a:ext>
            </a:extLst>
          </p:cNvPr>
          <p:cNvPicPr>
            <a:picLocks/>
          </p:cNvPicPr>
          <p:nvPr/>
        </p:nvPicPr>
        <p:blipFill>
          <a:blip r:embed="rId3"/>
          <a:srcRect/>
          <a:stretch>
            <a:fillRect/>
          </a:stretch>
        </p:blipFill>
        <p:spPr>
          <a:xfrm>
            <a:off x="551452" y="1206427"/>
            <a:ext cx="8041096" cy="4395724"/>
          </a:xfrm>
          <a:prstGeom prst="rect">
            <a:avLst/>
          </a:prstGeom>
          <a:ln/>
        </p:spPr>
      </p:pic>
      <p:sp>
        <p:nvSpPr>
          <p:cNvPr id="6" name="TextBox 5">
            <a:extLst>
              <a:ext uri="{FF2B5EF4-FFF2-40B4-BE49-F238E27FC236}">
                <a16:creationId xmlns:a16="http://schemas.microsoft.com/office/drawing/2014/main" id="{ABF7D31F-F807-4FBB-99AB-2B8DCDE6299F}"/>
              </a:ext>
            </a:extLst>
          </p:cNvPr>
          <p:cNvSpPr txBox="1"/>
          <p:nvPr/>
        </p:nvSpPr>
        <p:spPr>
          <a:xfrm>
            <a:off x="1195915" y="5401385"/>
            <a:ext cx="6752169" cy="707886"/>
          </a:xfrm>
          <a:prstGeom prst="rect">
            <a:avLst/>
          </a:prstGeom>
          <a:noFill/>
        </p:spPr>
        <p:txBody>
          <a:bodyPr wrap="none" rtlCol="0">
            <a:spAutoFit/>
          </a:bodyPr>
          <a:lstStyle/>
          <a:p>
            <a:pPr marL="457200" indent="-457200">
              <a:buFont typeface="Arial" panose="020B0604020202020204" pitchFamily="34" charset="0"/>
              <a:buChar char="•"/>
            </a:pPr>
            <a:r>
              <a:rPr lang="en-US" sz="2000" b="1" dirty="0">
                <a:solidFill>
                  <a:srgbClr val="FF8200"/>
                </a:solidFill>
              </a:rPr>
              <a:t>Must be a validated heat-treatment (kills 99.999%)</a:t>
            </a:r>
          </a:p>
          <a:p>
            <a:pPr marL="457200" indent="-457200">
              <a:buFont typeface="Arial" panose="020B0604020202020204" pitchFamily="34" charset="0"/>
              <a:buChar char="•"/>
            </a:pPr>
            <a:r>
              <a:rPr lang="en-US" sz="2000" b="1" dirty="0">
                <a:solidFill>
                  <a:srgbClr val="FF8200"/>
                </a:solidFill>
              </a:rPr>
              <a:t>Product may not be shelf-stable and can still spoil</a:t>
            </a:r>
          </a:p>
        </p:txBody>
      </p:sp>
      <p:sp>
        <p:nvSpPr>
          <p:cNvPr id="8" name="Rectangle 7">
            <a:extLst>
              <a:ext uri="{FF2B5EF4-FFF2-40B4-BE49-F238E27FC236}">
                <a16:creationId xmlns:a16="http://schemas.microsoft.com/office/drawing/2014/main" id="{C9F3F026-2101-4E81-0F9B-34B0BA2502AB}"/>
              </a:ext>
            </a:extLst>
          </p:cNvPr>
          <p:cNvSpPr/>
          <p:nvPr/>
        </p:nvSpPr>
        <p:spPr>
          <a:xfrm>
            <a:off x="6096000" y="1371600"/>
            <a:ext cx="1676400" cy="304800"/>
          </a:xfrm>
          <a:prstGeom prst="rect">
            <a:avLst/>
          </a:prstGeom>
          <a:solidFill>
            <a:srgbClr val="FF82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050A6C-7887-5F77-A3A6-193A730AB889}"/>
              </a:ext>
            </a:extLst>
          </p:cNvPr>
          <p:cNvSpPr/>
          <p:nvPr/>
        </p:nvSpPr>
        <p:spPr>
          <a:xfrm>
            <a:off x="4724400" y="1740797"/>
            <a:ext cx="990600" cy="304800"/>
          </a:xfrm>
          <a:prstGeom prst="rect">
            <a:avLst/>
          </a:prstGeom>
          <a:solidFill>
            <a:srgbClr val="FF82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3B665B-11F0-55D6-A8B9-FD83D2E50C5E}"/>
              </a:ext>
            </a:extLst>
          </p:cNvPr>
          <p:cNvSpPr/>
          <p:nvPr/>
        </p:nvSpPr>
        <p:spPr>
          <a:xfrm>
            <a:off x="4540209" y="2362200"/>
            <a:ext cx="1765325" cy="576921"/>
          </a:xfrm>
          <a:prstGeom prst="rect">
            <a:avLst/>
          </a:prstGeom>
          <a:solidFill>
            <a:srgbClr val="FF82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32CD66-7408-63D9-A931-EB0C781F4F45}"/>
              </a:ext>
            </a:extLst>
          </p:cNvPr>
          <p:cNvSpPr/>
          <p:nvPr/>
        </p:nvSpPr>
        <p:spPr>
          <a:xfrm>
            <a:off x="914399" y="3559094"/>
            <a:ext cx="1676401" cy="533400"/>
          </a:xfrm>
          <a:prstGeom prst="rect">
            <a:avLst/>
          </a:prstGeom>
          <a:solidFill>
            <a:srgbClr val="FF82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30DC82-330A-1963-F60F-1D4287C2278E}"/>
              </a:ext>
            </a:extLst>
          </p:cNvPr>
          <p:cNvSpPr/>
          <p:nvPr/>
        </p:nvSpPr>
        <p:spPr>
          <a:xfrm>
            <a:off x="4540210" y="3559094"/>
            <a:ext cx="1765324" cy="533400"/>
          </a:xfrm>
          <a:prstGeom prst="rect">
            <a:avLst/>
          </a:prstGeom>
          <a:solidFill>
            <a:srgbClr val="FF82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D3ABA-8A77-36C3-4DAB-4F0CAFB553CF}"/>
              </a:ext>
            </a:extLst>
          </p:cNvPr>
          <p:cNvSpPr>
            <a:spLocks noGrp="1"/>
          </p:cNvSpPr>
          <p:nvPr>
            <p:ph type="title"/>
          </p:nvPr>
        </p:nvSpPr>
        <p:spPr>
          <a:xfrm>
            <a:off x="457200" y="457200"/>
            <a:ext cx="8229600" cy="914400"/>
          </a:xfrm>
        </p:spPr>
        <p:txBody>
          <a:bodyPr/>
          <a:lstStyle/>
          <a:p>
            <a:pPr algn="ctr"/>
            <a:r>
              <a:rPr lang="en-US" dirty="0"/>
              <a:t>TCS vs non-TCS Foods</a:t>
            </a:r>
          </a:p>
        </p:txBody>
      </p:sp>
      <p:sp>
        <p:nvSpPr>
          <p:cNvPr id="4" name="Rectangle: Rounded Corners 3">
            <a:extLst>
              <a:ext uri="{FF2B5EF4-FFF2-40B4-BE49-F238E27FC236}">
                <a16:creationId xmlns:a16="http://schemas.microsoft.com/office/drawing/2014/main" id="{51768529-F498-82ED-7819-0B90F74CF16C}"/>
              </a:ext>
            </a:extLst>
          </p:cNvPr>
          <p:cNvSpPr/>
          <p:nvPr/>
        </p:nvSpPr>
        <p:spPr>
          <a:xfrm>
            <a:off x="4540208" y="4102867"/>
            <a:ext cx="1765325" cy="576921"/>
          </a:xfrm>
          <a:prstGeom prst="roundRect">
            <a:avLst/>
          </a:prstGeom>
          <a:solidFill>
            <a:srgbClr val="C00000">
              <a:alpha val="31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1ADD371-D0A1-16F9-22B9-8E9DDEE3F5FA}"/>
              </a:ext>
            </a:extLst>
          </p:cNvPr>
          <p:cNvSpPr/>
          <p:nvPr/>
        </p:nvSpPr>
        <p:spPr>
          <a:xfrm>
            <a:off x="6313104" y="3559095"/>
            <a:ext cx="1990329" cy="533400"/>
          </a:xfrm>
          <a:prstGeom prst="roundRect">
            <a:avLst/>
          </a:prstGeom>
          <a:solidFill>
            <a:srgbClr val="C00000">
              <a:alpha val="31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4325EFB-1397-2CAD-B1CE-E4B524A1CFE4}"/>
              </a:ext>
            </a:extLst>
          </p:cNvPr>
          <p:cNvSpPr/>
          <p:nvPr/>
        </p:nvSpPr>
        <p:spPr>
          <a:xfrm>
            <a:off x="6318783" y="4124627"/>
            <a:ext cx="1984650" cy="576920"/>
          </a:xfrm>
          <a:prstGeom prst="roundRect">
            <a:avLst/>
          </a:prstGeom>
          <a:solidFill>
            <a:srgbClr val="C00000">
              <a:alpha val="31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03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4" grpId="0" animBg="1"/>
      <p:bldP spid="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a:extLst>
              <a:ext uri="{FF2B5EF4-FFF2-40B4-BE49-F238E27FC236}">
                <a16:creationId xmlns:a16="http://schemas.microsoft.com/office/drawing/2014/main" id="{7657EB86-B787-E9B1-61C8-2712DFDFF121}"/>
              </a:ext>
            </a:extLst>
          </p:cNvPr>
          <p:cNvPicPr/>
          <p:nvPr/>
        </p:nvPicPr>
        <p:blipFill>
          <a:blip r:embed="rId3"/>
          <a:srcRect/>
          <a:stretch>
            <a:fillRect/>
          </a:stretch>
        </p:blipFill>
        <p:spPr>
          <a:xfrm>
            <a:off x="589936" y="1339645"/>
            <a:ext cx="7696200" cy="4495800"/>
          </a:xfrm>
          <a:prstGeom prst="rect">
            <a:avLst/>
          </a:prstGeom>
          <a:ln/>
        </p:spPr>
      </p:pic>
      <p:sp>
        <p:nvSpPr>
          <p:cNvPr id="6" name="Rectangle 5">
            <a:extLst>
              <a:ext uri="{FF2B5EF4-FFF2-40B4-BE49-F238E27FC236}">
                <a16:creationId xmlns:a16="http://schemas.microsoft.com/office/drawing/2014/main" id="{06CC833E-1D45-C9EE-D3C2-837FD80D108C}"/>
              </a:ext>
            </a:extLst>
          </p:cNvPr>
          <p:cNvSpPr/>
          <p:nvPr/>
        </p:nvSpPr>
        <p:spPr>
          <a:xfrm>
            <a:off x="3845351" y="3415553"/>
            <a:ext cx="1368432" cy="685048"/>
          </a:xfrm>
          <a:prstGeom prst="rect">
            <a:avLst/>
          </a:prstGeom>
          <a:solidFill>
            <a:srgbClr val="FF8200">
              <a:alpha val="28262"/>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87FBBEC3-5281-25E4-4CF6-6546D76E160F}"/>
              </a:ext>
            </a:extLst>
          </p:cNvPr>
          <p:cNvSpPr/>
          <p:nvPr/>
        </p:nvSpPr>
        <p:spPr>
          <a:xfrm>
            <a:off x="3845352" y="2225308"/>
            <a:ext cx="1368432" cy="477551"/>
          </a:xfrm>
          <a:prstGeom prst="rect">
            <a:avLst/>
          </a:prstGeom>
          <a:solidFill>
            <a:srgbClr val="FF8200">
              <a:alpha val="28262"/>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033B78A6-160C-9032-FD12-6A0BF80607DC}"/>
              </a:ext>
            </a:extLst>
          </p:cNvPr>
          <p:cNvSpPr/>
          <p:nvPr/>
        </p:nvSpPr>
        <p:spPr>
          <a:xfrm>
            <a:off x="903299" y="3415553"/>
            <a:ext cx="1600200" cy="685048"/>
          </a:xfrm>
          <a:prstGeom prst="rect">
            <a:avLst/>
          </a:prstGeom>
          <a:solidFill>
            <a:srgbClr val="FF8200">
              <a:alpha val="28262"/>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Rectangle 1">
            <a:extLst>
              <a:ext uri="{FF2B5EF4-FFF2-40B4-BE49-F238E27FC236}">
                <a16:creationId xmlns:a16="http://schemas.microsoft.com/office/drawing/2014/main" id="{4DE4DC82-F68C-8397-D56B-DCFD434CD5B1}"/>
              </a:ext>
            </a:extLst>
          </p:cNvPr>
          <p:cNvSpPr/>
          <p:nvPr/>
        </p:nvSpPr>
        <p:spPr>
          <a:xfrm>
            <a:off x="805566" y="1726756"/>
            <a:ext cx="4889770" cy="298689"/>
          </a:xfrm>
          <a:prstGeom prst="rect">
            <a:avLst/>
          </a:prstGeom>
          <a:solidFill>
            <a:srgbClr val="FF8200">
              <a:alpha val="28262"/>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 name="Title 1">
            <a:extLst>
              <a:ext uri="{FF2B5EF4-FFF2-40B4-BE49-F238E27FC236}">
                <a16:creationId xmlns:a16="http://schemas.microsoft.com/office/drawing/2014/main" id="{87DB2E41-2C24-578F-CB13-5BBD753ECBDD}"/>
              </a:ext>
            </a:extLst>
          </p:cNvPr>
          <p:cNvSpPr>
            <a:spLocks noGrp="1"/>
          </p:cNvSpPr>
          <p:nvPr>
            <p:ph type="title"/>
          </p:nvPr>
        </p:nvSpPr>
        <p:spPr>
          <a:xfrm>
            <a:off x="457200" y="457200"/>
            <a:ext cx="8229600" cy="1061307"/>
          </a:xfrm>
        </p:spPr>
        <p:txBody>
          <a:bodyPr/>
          <a:lstStyle/>
          <a:p>
            <a:pPr algn="ctr"/>
            <a:r>
              <a:rPr lang="en-US" dirty="0"/>
              <a:t>TCS vs non-TCS Foods</a:t>
            </a:r>
          </a:p>
        </p:txBody>
      </p:sp>
    </p:spTree>
    <p:extLst>
      <p:ext uri="{BB962C8B-B14F-4D97-AF65-F5344CB8AC3E}">
        <p14:creationId xmlns:p14="http://schemas.microsoft.com/office/powerpoint/2010/main" val="38358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mazon.com: The All New Ball Book Of Canning And Preserving: Over 350 of  the Best Canned, Jammed, Pickled, and Preserved Recipes">
            <a:extLst>
              <a:ext uri="{FF2B5EF4-FFF2-40B4-BE49-F238E27FC236}">
                <a16:creationId xmlns:a16="http://schemas.microsoft.com/office/drawing/2014/main" id="{5A3583F1-CAEE-99CA-02DD-5BFBD5A00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89" t="5718" r="11111" b="6666"/>
          <a:stretch/>
        </p:blipFill>
        <p:spPr bwMode="auto">
          <a:xfrm>
            <a:off x="3379594" y="3590772"/>
            <a:ext cx="1890985" cy="2425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DA3B4D-F6EF-AAE9-5383-177355C53356}"/>
              </a:ext>
            </a:extLst>
          </p:cNvPr>
          <p:cNvSpPr txBox="1"/>
          <p:nvPr/>
        </p:nvSpPr>
        <p:spPr>
          <a:xfrm>
            <a:off x="2088442" y="6016109"/>
            <a:ext cx="2442161"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Validated sources</a:t>
            </a:r>
          </a:p>
        </p:txBody>
      </p:sp>
      <p:pic>
        <p:nvPicPr>
          <p:cNvPr id="1032" name="Picture 8" descr="Developex - Heat Penetration Tests">
            <a:extLst>
              <a:ext uri="{FF2B5EF4-FFF2-40B4-BE49-F238E27FC236}">
                <a16:creationId xmlns:a16="http://schemas.microsoft.com/office/drawing/2014/main" id="{1B7FC34C-FC6D-E557-FC5A-14A7F09373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3" b="11635"/>
          <a:stretch/>
        </p:blipFill>
        <p:spPr bwMode="auto">
          <a:xfrm>
            <a:off x="6070262" y="3577806"/>
            <a:ext cx="1970592" cy="2438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38B362-0DEB-4FCA-BE27-C3546476FD60}"/>
              </a:ext>
            </a:extLst>
          </p:cNvPr>
          <p:cNvSpPr txBox="1"/>
          <p:nvPr/>
        </p:nvSpPr>
        <p:spPr>
          <a:xfrm>
            <a:off x="5936208" y="6003143"/>
            <a:ext cx="2442161"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Process Authority</a:t>
            </a:r>
          </a:p>
        </p:txBody>
      </p:sp>
      <p:sp>
        <p:nvSpPr>
          <p:cNvPr id="3" name="Text Placeholder 2">
            <a:extLst>
              <a:ext uri="{FF2B5EF4-FFF2-40B4-BE49-F238E27FC236}">
                <a16:creationId xmlns:a16="http://schemas.microsoft.com/office/drawing/2014/main" id="{AFB3259C-0C6A-9845-C6AF-0ED57B4FB772}"/>
              </a:ext>
            </a:extLst>
          </p:cNvPr>
          <p:cNvSpPr>
            <a:spLocks noGrp="1"/>
          </p:cNvSpPr>
          <p:nvPr>
            <p:ph type="body" idx="1"/>
          </p:nvPr>
        </p:nvSpPr>
        <p:spPr>
          <a:xfrm>
            <a:off x="457200" y="2545398"/>
            <a:ext cx="8390965" cy="639762"/>
          </a:xfrm>
        </p:spPr>
        <p:txBody>
          <a:bodyPr/>
          <a:lstStyle/>
          <a:p>
            <a:pPr marL="342900" indent="-342900">
              <a:buFont typeface="Arial" panose="020B0604020202020204" pitchFamily="34" charset="0"/>
              <a:buChar char="•"/>
            </a:pPr>
            <a:r>
              <a:rPr lang="en-US" dirty="0"/>
              <a:t>Canned foods which have undergone a validated thermal process are considered non-TCS.</a:t>
            </a:r>
          </a:p>
          <a:p>
            <a:pPr marL="342900" indent="-342900">
              <a:buFont typeface="Arial" panose="020B0604020202020204" pitchFamily="34" charset="0"/>
              <a:buChar char="•"/>
            </a:pPr>
            <a:r>
              <a:rPr lang="en-US" dirty="0"/>
              <a:t>The processes applied to these items should come from a recognized publication or a process authority.</a:t>
            </a:r>
          </a:p>
        </p:txBody>
      </p:sp>
      <p:sp>
        <p:nvSpPr>
          <p:cNvPr id="5" name="Title 1">
            <a:extLst>
              <a:ext uri="{FF2B5EF4-FFF2-40B4-BE49-F238E27FC236}">
                <a16:creationId xmlns:a16="http://schemas.microsoft.com/office/drawing/2014/main" id="{A4B8BB3C-54C2-414B-9DF5-CA1B3031689E}"/>
              </a:ext>
            </a:extLst>
          </p:cNvPr>
          <p:cNvSpPr>
            <a:spLocks noGrp="1"/>
          </p:cNvSpPr>
          <p:nvPr>
            <p:ph type="title"/>
          </p:nvPr>
        </p:nvSpPr>
        <p:spPr>
          <a:xfrm>
            <a:off x="457200" y="457200"/>
            <a:ext cx="8229600" cy="1061307"/>
          </a:xfrm>
        </p:spPr>
        <p:txBody>
          <a:bodyPr/>
          <a:lstStyle/>
          <a:p>
            <a:pPr algn="ctr"/>
            <a:r>
              <a:rPr lang="en-US" dirty="0"/>
              <a:t>What are some sources of validated thermal processes?</a:t>
            </a:r>
          </a:p>
        </p:txBody>
      </p:sp>
      <p:pic>
        <p:nvPicPr>
          <p:cNvPr id="7" name="Picture 6" descr="A cover of a book&#10;&#10;AI-generated content may be incorrect.">
            <a:extLst>
              <a:ext uri="{FF2B5EF4-FFF2-40B4-BE49-F238E27FC236}">
                <a16:creationId xmlns:a16="http://schemas.microsoft.com/office/drawing/2014/main" id="{1D510C4A-2591-8C07-4E16-730591349F14}"/>
              </a:ext>
            </a:extLst>
          </p:cNvPr>
          <p:cNvPicPr>
            <a:picLocks noChangeAspect="1"/>
          </p:cNvPicPr>
          <p:nvPr/>
        </p:nvPicPr>
        <p:blipFill>
          <a:blip r:embed="rId5"/>
          <a:stretch>
            <a:fillRect/>
          </a:stretch>
        </p:blipFill>
        <p:spPr>
          <a:xfrm>
            <a:off x="1347792" y="3577806"/>
            <a:ext cx="1792973" cy="2438303"/>
          </a:xfrm>
          <a:prstGeom prst="rect">
            <a:avLst/>
          </a:prstGeom>
        </p:spPr>
      </p:pic>
    </p:spTree>
    <p:extLst>
      <p:ext uri="{BB962C8B-B14F-4D97-AF65-F5344CB8AC3E}">
        <p14:creationId xmlns:p14="http://schemas.microsoft.com/office/powerpoint/2010/main" val="2518027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a:xfrm>
            <a:off x="457200" y="0"/>
            <a:ext cx="8229600" cy="1371600"/>
          </a:xfrm>
        </p:spPr>
        <p:txBody>
          <a:bodyPr/>
          <a:lstStyle/>
          <a:p>
            <a:pPr algn="ctr"/>
            <a:r>
              <a:rPr lang="en-US" dirty="0"/>
              <a:t>Examples of TCS vs non-TCS Foods</a:t>
            </a:r>
          </a:p>
        </p:txBody>
      </p:sp>
      <p:sp>
        <p:nvSpPr>
          <p:cNvPr id="10" name="Content Placeholder 2">
            <a:extLst>
              <a:ext uri="{FF2B5EF4-FFF2-40B4-BE49-F238E27FC236}">
                <a16:creationId xmlns:a16="http://schemas.microsoft.com/office/drawing/2014/main" id="{38F4117B-705C-A736-26F7-CF0B0D926874}"/>
              </a:ext>
            </a:extLst>
          </p:cNvPr>
          <p:cNvSpPr txBox="1">
            <a:spLocks/>
          </p:cNvSpPr>
          <p:nvPr/>
        </p:nvSpPr>
        <p:spPr bwMode="auto">
          <a:xfrm>
            <a:off x="478971" y="1828800"/>
            <a:ext cx="35596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8200"/>
              </a:buClr>
              <a:buSzPct val="75000"/>
              <a:buFont typeface="Wingdings" panose="05000000000000000000" pitchFamily="2" charset="2"/>
              <a:buChar char="n"/>
              <a:defRPr sz="2800" b="1">
                <a:solidFill>
                  <a:schemeClr val="tx1"/>
                </a:solidFill>
                <a:latin typeface="Calibri" panose="020F0502020204030204" pitchFamily="34" charset="0"/>
                <a:ea typeface="ＭＳ Ｐゴシック" charset="0"/>
                <a:cs typeface="+mn-cs"/>
              </a:defRPr>
            </a:lvl1pPr>
            <a:lvl2pPr marL="742950" indent="-285750" algn="l" rtl="0" eaLnBrk="0" fontAlgn="base" hangingPunct="0">
              <a:spcBef>
                <a:spcPct val="20000"/>
              </a:spcBef>
              <a:spcAft>
                <a:spcPct val="0"/>
              </a:spcAft>
              <a:buClr>
                <a:srgbClr val="58595B"/>
              </a:buClr>
              <a:buSzPct val="50000"/>
              <a:buFont typeface="Wingdings" panose="05000000000000000000" pitchFamily="2" charset="2"/>
              <a:buChar char="¨"/>
              <a:defRPr sz="26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FF8200"/>
              </a:buClr>
              <a:buSzPct val="65000"/>
              <a:buFont typeface="Wingdings" panose="05000000000000000000" pitchFamily="2" charset="2"/>
              <a:buChar char="n"/>
              <a:defRPr sz="24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rgbClr val="58595B"/>
              </a:buClr>
              <a:buSzPct val="65000"/>
              <a:buFont typeface="Wingdings" panose="05000000000000000000" pitchFamily="2" charset="2"/>
              <a:buChar char="¨"/>
              <a:defRPr sz="20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rgbClr val="FF8200"/>
              </a:buClr>
              <a:buFont typeface="Wingdings" panose="05000000000000000000" pitchFamily="2" charset="2"/>
              <a:buChar char="§"/>
              <a:defRPr sz="1800">
                <a:solidFill>
                  <a:schemeClr val="tx1"/>
                </a:solidFill>
                <a:latin typeface="Calibri" panose="020F0502020204030204" pitchFamily="34" charset="0"/>
                <a:ea typeface="+mn-ea"/>
                <a:cs typeface="+mn-cs"/>
              </a:defRPr>
            </a:lvl5pPr>
            <a:lvl6pPr marL="25146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Font typeface="Wingdings" pitchFamily="-112" charset="2"/>
              <a:buChar char="§"/>
              <a:defRPr sz="2000">
                <a:solidFill>
                  <a:schemeClr val="tx1"/>
                </a:solidFill>
                <a:latin typeface="+mn-lt"/>
                <a:ea typeface="+mn-ea"/>
                <a:cs typeface="+mn-cs"/>
              </a:defRPr>
            </a:lvl9pPr>
          </a:lstStyle>
          <a:p>
            <a:r>
              <a:rPr lang="en-US" sz="1800" kern="0">
                <a:ea typeface="Calibri" panose="020F0502020204030204" pitchFamily="34" charset="0"/>
                <a:cs typeface="Times New Roman" panose="02020603050405020304" pitchFamily="18" charset="0"/>
              </a:rPr>
              <a:t>This table lists examples of foods considered TCS or non-TCS and the reasoning why. </a:t>
            </a:r>
          </a:p>
        </p:txBody>
      </p:sp>
      <p:graphicFrame>
        <p:nvGraphicFramePr>
          <p:cNvPr id="3" name="Table 2">
            <a:extLst>
              <a:ext uri="{FF2B5EF4-FFF2-40B4-BE49-F238E27FC236}">
                <a16:creationId xmlns:a16="http://schemas.microsoft.com/office/drawing/2014/main" id="{F0BBBEBC-543C-92CE-7B87-0EFD1B254DEF}"/>
              </a:ext>
            </a:extLst>
          </p:cNvPr>
          <p:cNvGraphicFramePr>
            <a:graphicFrameLocks noGrp="1"/>
          </p:cNvGraphicFramePr>
          <p:nvPr>
            <p:extLst>
              <p:ext uri="{D42A27DB-BD31-4B8C-83A1-F6EECF244321}">
                <p14:modId xmlns:p14="http://schemas.microsoft.com/office/powerpoint/2010/main" val="3874863372"/>
              </p:ext>
            </p:extLst>
          </p:nvPr>
        </p:nvGraphicFramePr>
        <p:xfrm>
          <a:off x="0" y="1077254"/>
          <a:ext cx="4674082" cy="4794494"/>
        </p:xfrm>
        <a:graphic>
          <a:graphicData uri="http://schemas.openxmlformats.org/drawingml/2006/table">
            <a:tbl>
              <a:tblPr firstRow="1" bandRow="1">
                <a:tableStyleId>{5C22544A-7EE6-4342-B048-85BDC9FD1C3A}</a:tableStyleId>
              </a:tblPr>
              <a:tblGrid>
                <a:gridCol w="2308986">
                  <a:extLst>
                    <a:ext uri="{9D8B030D-6E8A-4147-A177-3AD203B41FA5}">
                      <a16:colId xmlns:a16="http://schemas.microsoft.com/office/drawing/2014/main" val="1726439563"/>
                    </a:ext>
                  </a:extLst>
                </a:gridCol>
                <a:gridCol w="2365096">
                  <a:extLst>
                    <a:ext uri="{9D8B030D-6E8A-4147-A177-3AD203B41FA5}">
                      <a16:colId xmlns:a16="http://schemas.microsoft.com/office/drawing/2014/main" val="1759761875"/>
                    </a:ext>
                  </a:extLst>
                </a:gridCol>
              </a:tblGrid>
              <a:tr h="405374">
                <a:tc>
                  <a:txBody>
                    <a:bodyPr/>
                    <a:lstStyle/>
                    <a:p>
                      <a:r>
                        <a:rPr lang="en-US" sz="1400" dirty="0"/>
                        <a:t>NON-TCS examples</a:t>
                      </a:r>
                    </a:p>
                  </a:txBody>
                  <a:tcPr/>
                </a:tc>
                <a:tc>
                  <a:txBody>
                    <a:bodyPr/>
                    <a:lstStyle/>
                    <a:p>
                      <a:r>
                        <a:rPr lang="en-US" sz="1400" dirty="0"/>
                        <a:t>Why these are non-TCS</a:t>
                      </a:r>
                    </a:p>
                  </a:txBody>
                  <a:tcPr/>
                </a:tc>
                <a:extLst>
                  <a:ext uri="{0D108BD9-81ED-4DB2-BD59-A6C34878D82A}">
                    <a16:rowId xmlns:a16="http://schemas.microsoft.com/office/drawing/2014/main" val="496555874"/>
                  </a:ext>
                </a:extLst>
              </a:tr>
              <a:tr h="699687">
                <a:tc>
                  <a:txBody>
                    <a:bodyPr/>
                    <a:lstStyle/>
                    <a:p>
                      <a:r>
                        <a:rPr lang="en-US" sz="1400" dirty="0"/>
                        <a:t>Acidified canned foods:  pickles, salsas, relishes, BBQ sauce</a:t>
                      </a:r>
                    </a:p>
                  </a:txBody>
                  <a:tcPr/>
                </a:tc>
                <a:tc>
                  <a:txBody>
                    <a:bodyPr/>
                    <a:lstStyle/>
                    <a:p>
                      <a:r>
                        <a:rPr lang="en-US" sz="1400" dirty="0"/>
                        <a:t>Low pH due to adding acid and water bath canning process to make shelf-stable</a:t>
                      </a:r>
                    </a:p>
                  </a:txBody>
                  <a:tcPr/>
                </a:tc>
                <a:extLst>
                  <a:ext uri="{0D108BD9-81ED-4DB2-BD59-A6C34878D82A}">
                    <a16:rowId xmlns:a16="http://schemas.microsoft.com/office/drawing/2014/main" val="1648572121"/>
                  </a:ext>
                </a:extLst>
              </a:tr>
              <a:tr h="405374">
                <a:tc>
                  <a:txBody>
                    <a:bodyPr/>
                    <a:lstStyle/>
                    <a:p>
                      <a:r>
                        <a:rPr lang="en-US" sz="1400" dirty="0"/>
                        <a:t>Low acid canned foods: vegetables, beans, pepper jam with pH &gt; 4.6 </a:t>
                      </a:r>
                    </a:p>
                  </a:txBody>
                  <a:tcPr/>
                </a:tc>
                <a:tc>
                  <a:txBody>
                    <a:bodyPr/>
                    <a:lstStyle/>
                    <a:p>
                      <a:r>
                        <a:rPr lang="en-US" sz="1400" dirty="0"/>
                        <a:t>Proper pressure canning process required make safe and shelf-stable</a:t>
                      </a:r>
                    </a:p>
                  </a:txBody>
                  <a:tcPr/>
                </a:tc>
                <a:extLst>
                  <a:ext uri="{0D108BD9-81ED-4DB2-BD59-A6C34878D82A}">
                    <a16:rowId xmlns:a16="http://schemas.microsoft.com/office/drawing/2014/main" val="601789208"/>
                  </a:ext>
                </a:extLst>
              </a:tr>
              <a:tr h="405374">
                <a:tc>
                  <a:txBody>
                    <a:bodyPr/>
                    <a:lstStyle/>
                    <a:p>
                      <a:r>
                        <a:rPr lang="en-US" sz="1400" dirty="0"/>
                        <a:t>Bottled condiments: mayonnaise, ketchup, mustard, hot sauce</a:t>
                      </a:r>
                    </a:p>
                  </a:txBody>
                  <a:tcPr/>
                </a:tc>
                <a:tc>
                  <a:txBody>
                    <a:bodyPr/>
                    <a:lstStyle/>
                    <a:p>
                      <a:r>
                        <a:rPr lang="en-US" sz="1400" dirty="0"/>
                        <a:t>Low pH and canning process required to make shelf-stable</a:t>
                      </a:r>
                    </a:p>
                  </a:txBody>
                  <a:tcPr/>
                </a:tc>
                <a:extLst>
                  <a:ext uri="{0D108BD9-81ED-4DB2-BD59-A6C34878D82A}">
                    <a16:rowId xmlns:a16="http://schemas.microsoft.com/office/drawing/2014/main" val="4264606800"/>
                  </a:ext>
                </a:extLst>
              </a:tr>
              <a:tr h="399822">
                <a:tc>
                  <a:txBody>
                    <a:bodyPr/>
                    <a:lstStyle/>
                    <a:p>
                      <a:r>
                        <a:rPr lang="en-US" sz="1400" dirty="0"/>
                        <a:t>Fermented foods: sauerkraut, kombucha</a:t>
                      </a:r>
                    </a:p>
                  </a:txBody>
                  <a:tcPr/>
                </a:tc>
                <a:tc>
                  <a:txBody>
                    <a:bodyPr/>
                    <a:lstStyle/>
                    <a:p>
                      <a:r>
                        <a:rPr lang="en-US" sz="1400" dirty="0"/>
                        <a:t>Low pH achieved by proper fermentation</a:t>
                      </a:r>
                    </a:p>
                  </a:txBody>
                  <a:tcPr/>
                </a:tc>
                <a:extLst>
                  <a:ext uri="{0D108BD9-81ED-4DB2-BD59-A6C34878D82A}">
                    <a16:rowId xmlns:a16="http://schemas.microsoft.com/office/drawing/2014/main" val="877434401"/>
                  </a:ext>
                </a:extLst>
              </a:tr>
              <a:tr h="405374">
                <a:tc>
                  <a:txBody>
                    <a:bodyPr/>
                    <a:lstStyle/>
                    <a:p>
                      <a:r>
                        <a:rPr lang="en-US" sz="1400" dirty="0"/>
                        <a:t>Dairy products: hard, aged cheeses, butter</a:t>
                      </a:r>
                    </a:p>
                  </a:txBody>
                  <a:tcPr/>
                </a:tc>
                <a:tc>
                  <a:txBody>
                    <a:bodyPr/>
                    <a:lstStyle/>
                    <a:p>
                      <a:r>
                        <a:rPr lang="en-US" sz="1400" dirty="0"/>
                        <a:t>Low Aw and/or low pH</a:t>
                      </a:r>
                    </a:p>
                  </a:txBody>
                  <a:tcPr/>
                </a:tc>
                <a:extLst>
                  <a:ext uri="{0D108BD9-81ED-4DB2-BD59-A6C34878D82A}">
                    <a16:rowId xmlns:a16="http://schemas.microsoft.com/office/drawing/2014/main" val="3313055524"/>
                  </a:ext>
                </a:extLst>
              </a:tr>
              <a:tr h="405374">
                <a:tc>
                  <a:txBody>
                    <a:bodyPr/>
                    <a:lstStyle/>
                    <a:p>
                      <a:r>
                        <a:rPr lang="en-US" sz="1400" dirty="0"/>
                        <a:t>Pasteurized and bottled beverages: teas, fruit drinks, lemonade </a:t>
                      </a:r>
                    </a:p>
                  </a:txBody>
                  <a:tcPr/>
                </a:tc>
                <a:tc>
                  <a:txBody>
                    <a:bodyPr/>
                    <a:lstStyle/>
                    <a:p>
                      <a:r>
                        <a:rPr lang="en-US" sz="1400" dirty="0"/>
                        <a:t>Low pH &amp; proper heat treatment during bottling required to make shelf-stable</a:t>
                      </a:r>
                    </a:p>
                  </a:txBody>
                  <a:tcPr/>
                </a:tc>
                <a:extLst>
                  <a:ext uri="{0D108BD9-81ED-4DB2-BD59-A6C34878D82A}">
                    <a16:rowId xmlns:a16="http://schemas.microsoft.com/office/drawing/2014/main" val="2616818587"/>
                  </a:ext>
                </a:extLst>
              </a:tr>
            </a:tbl>
          </a:graphicData>
        </a:graphic>
      </p:graphicFrame>
      <p:graphicFrame>
        <p:nvGraphicFramePr>
          <p:cNvPr id="5" name="Table 4">
            <a:extLst>
              <a:ext uri="{FF2B5EF4-FFF2-40B4-BE49-F238E27FC236}">
                <a16:creationId xmlns:a16="http://schemas.microsoft.com/office/drawing/2014/main" id="{DA848346-2D74-F7F4-673C-4C4F3F83B10D}"/>
              </a:ext>
            </a:extLst>
          </p:cNvPr>
          <p:cNvGraphicFramePr>
            <a:graphicFrameLocks noGrp="1"/>
          </p:cNvGraphicFramePr>
          <p:nvPr>
            <p:extLst>
              <p:ext uri="{D42A27DB-BD31-4B8C-83A1-F6EECF244321}">
                <p14:modId xmlns:p14="http://schemas.microsoft.com/office/powerpoint/2010/main" val="619957593"/>
              </p:ext>
            </p:extLst>
          </p:nvPr>
        </p:nvGraphicFramePr>
        <p:xfrm>
          <a:off x="4695854" y="1077255"/>
          <a:ext cx="4469917" cy="4790147"/>
        </p:xfrm>
        <a:graphic>
          <a:graphicData uri="http://schemas.openxmlformats.org/drawingml/2006/table">
            <a:tbl>
              <a:tblPr firstRow="1" bandRow="1">
                <a:tableStyleId>{93296810-A885-4BE3-A3E7-6D5BEEA58F35}</a:tableStyleId>
              </a:tblPr>
              <a:tblGrid>
                <a:gridCol w="2150087">
                  <a:extLst>
                    <a:ext uri="{9D8B030D-6E8A-4147-A177-3AD203B41FA5}">
                      <a16:colId xmlns:a16="http://schemas.microsoft.com/office/drawing/2014/main" val="2491462423"/>
                    </a:ext>
                  </a:extLst>
                </a:gridCol>
                <a:gridCol w="2319830">
                  <a:extLst>
                    <a:ext uri="{9D8B030D-6E8A-4147-A177-3AD203B41FA5}">
                      <a16:colId xmlns:a16="http://schemas.microsoft.com/office/drawing/2014/main" val="1499787945"/>
                    </a:ext>
                  </a:extLst>
                </a:gridCol>
              </a:tblGrid>
              <a:tr h="435109">
                <a:tc>
                  <a:txBody>
                    <a:bodyPr/>
                    <a:lstStyle/>
                    <a:p>
                      <a:r>
                        <a:rPr lang="en-US" sz="1400" dirty="0"/>
                        <a:t>TCS examples</a:t>
                      </a:r>
                    </a:p>
                  </a:txBody>
                  <a:tcPr/>
                </a:tc>
                <a:tc>
                  <a:txBody>
                    <a:bodyPr/>
                    <a:lstStyle/>
                    <a:p>
                      <a:r>
                        <a:rPr lang="en-US" sz="1400" dirty="0"/>
                        <a:t>Why these are TCS</a:t>
                      </a:r>
                    </a:p>
                  </a:txBody>
                  <a:tcPr/>
                </a:tc>
                <a:extLst>
                  <a:ext uri="{0D108BD9-81ED-4DB2-BD59-A6C34878D82A}">
                    <a16:rowId xmlns:a16="http://schemas.microsoft.com/office/drawing/2014/main" val="3822652169"/>
                  </a:ext>
                </a:extLst>
              </a:tr>
              <a:tr h="1014188">
                <a:tc>
                  <a:txBody>
                    <a:bodyPr/>
                    <a:lstStyle/>
                    <a:p>
                      <a:r>
                        <a:rPr lang="en-US" sz="1400" dirty="0"/>
                        <a:t>Fresh: slaw, salsa, </a:t>
                      </a:r>
                      <a:r>
                        <a:rPr lang="en-US" sz="1400" dirty="0" err="1"/>
                        <a:t>pico</a:t>
                      </a:r>
                      <a:r>
                        <a:rPr lang="en-US" sz="1400" dirty="0"/>
                        <a:t> de </a:t>
                      </a:r>
                      <a:r>
                        <a:rPr lang="en-US" sz="1400" dirty="0" err="1"/>
                        <a:t>gallo</a:t>
                      </a:r>
                      <a:r>
                        <a:rPr lang="en-US" sz="1400" dirty="0"/>
                        <a:t>, cut vegetables, salads</a:t>
                      </a:r>
                    </a:p>
                  </a:txBody>
                  <a:tcPr/>
                </a:tc>
                <a:tc>
                  <a:txBody>
                    <a:bodyPr/>
                    <a:lstStyle/>
                    <a:p>
                      <a:r>
                        <a:rPr lang="en-US" sz="1400" dirty="0"/>
                        <a:t>High pH and high Aw</a:t>
                      </a:r>
                    </a:p>
                    <a:p>
                      <a:endParaRPr lang="en-US" sz="1400" dirty="0"/>
                    </a:p>
                    <a:p>
                      <a:r>
                        <a:rPr lang="en-US" sz="1400" dirty="0"/>
                        <a:t>Neither parameter prevents pathogen growth</a:t>
                      </a:r>
                    </a:p>
                  </a:txBody>
                  <a:tcPr/>
                </a:tc>
                <a:extLst>
                  <a:ext uri="{0D108BD9-81ED-4DB2-BD59-A6C34878D82A}">
                    <a16:rowId xmlns:a16="http://schemas.microsoft.com/office/drawing/2014/main" val="3814438698"/>
                  </a:ext>
                </a:extLst>
              </a:tr>
              <a:tr h="556167">
                <a:tc>
                  <a:txBody>
                    <a:bodyPr/>
                    <a:lstStyle/>
                    <a:p>
                      <a:r>
                        <a:rPr lang="en-US" sz="1400" dirty="0"/>
                        <a:t>Fresh cut vegetables or fruits</a:t>
                      </a:r>
                    </a:p>
                  </a:txBody>
                  <a:tcPr/>
                </a:tc>
                <a:tc>
                  <a:txBody>
                    <a:bodyPr/>
                    <a:lstStyle/>
                    <a:p>
                      <a:r>
                        <a:rPr lang="en-US" sz="1400" dirty="0"/>
                        <a:t>High Aw and/or High pH</a:t>
                      </a:r>
                    </a:p>
                  </a:txBody>
                  <a:tcPr/>
                </a:tc>
                <a:extLst>
                  <a:ext uri="{0D108BD9-81ED-4DB2-BD59-A6C34878D82A}">
                    <a16:rowId xmlns:a16="http://schemas.microsoft.com/office/drawing/2014/main" val="2190870874"/>
                  </a:ext>
                </a:extLst>
              </a:tr>
              <a:tr h="785178">
                <a:tc>
                  <a:txBody>
                    <a:bodyPr/>
                    <a:lstStyle/>
                    <a:p>
                      <a:r>
                        <a:rPr lang="en-US" sz="1400" dirty="0"/>
                        <a:t>Freshly made condiments</a:t>
                      </a:r>
                    </a:p>
                  </a:txBody>
                  <a:tcPr/>
                </a:tc>
                <a:tc>
                  <a:txBody>
                    <a:bodyPr/>
                    <a:lstStyle/>
                    <a:p>
                      <a:r>
                        <a:rPr lang="en-US" sz="1400" dirty="0"/>
                        <a:t>pH or Aw may allow bacteria to survive or grow if not heat processed</a:t>
                      </a:r>
                    </a:p>
                  </a:txBody>
                  <a:tcPr/>
                </a:tc>
                <a:extLst>
                  <a:ext uri="{0D108BD9-81ED-4DB2-BD59-A6C34878D82A}">
                    <a16:rowId xmlns:a16="http://schemas.microsoft.com/office/drawing/2014/main" val="2571858625"/>
                  </a:ext>
                </a:extLst>
              </a:tr>
              <a:tr h="429149">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828301525"/>
                  </a:ext>
                </a:extLst>
              </a:tr>
              <a:tr h="785178">
                <a:tc>
                  <a:txBody>
                    <a:bodyPr/>
                    <a:lstStyle/>
                    <a:p>
                      <a:r>
                        <a:rPr lang="en-US" sz="1400" dirty="0"/>
                        <a:t>Dairy products: pasteurized milk, fresh cheese, yogurt</a:t>
                      </a:r>
                    </a:p>
                  </a:txBody>
                  <a:tcPr/>
                </a:tc>
                <a:tc>
                  <a:txBody>
                    <a:bodyPr/>
                    <a:lstStyle/>
                    <a:p>
                      <a:r>
                        <a:rPr lang="en-US" sz="1400" dirty="0"/>
                        <a:t>High Aw and pH</a:t>
                      </a:r>
                    </a:p>
                  </a:txBody>
                  <a:tcPr/>
                </a:tc>
                <a:extLst>
                  <a:ext uri="{0D108BD9-81ED-4DB2-BD59-A6C34878D82A}">
                    <a16:rowId xmlns:a16="http://schemas.microsoft.com/office/drawing/2014/main" val="4112794823"/>
                  </a:ext>
                </a:extLst>
              </a:tr>
              <a:tr h="785178">
                <a:tc>
                  <a:txBody>
                    <a:bodyPr/>
                    <a:lstStyle/>
                    <a:p>
                      <a:r>
                        <a:rPr lang="en-US" sz="1400" dirty="0"/>
                        <a:t>Beverages not heat treated:  fresh apple cider</a:t>
                      </a:r>
                    </a:p>
                  </a:txBody>
                  <a:tcPr/>
                </a:tc>
                <a:tc>
                  <a:txBody>
                    <a:bodyPr/>
                    <a:lstStyle/>
                    <a:p>
                      <a:r>
                        <a:rPr lang="en-US" sz="1400" dirty="0"/>
                        <a:t>High Aw and lack of heat treatment may allow pathogens to survive</a:t>
                      </a:r>
                    </a:p>
                  </a:txBody>
                  <a:tcPr/>
                </a:tc>
                <a:extLst>
                  <a:ext uri="{0D108BD9-81ED-4DB2-BD59-A6C34878D82A}">
                    <a16:rowId xmlns:a16="http://schemas.microsoft.com/office/drawing/2014/main" val="1808595523"/>
                  </a:ext>
                </a:extLst>
              </a:tr>
            </a:tbl>
          </a:graphicData>
        </a:graphic>
      </p:graphicFrame>
    </p:spTree>
    <p:extLst>
      <p:ext uri="{BB962C8B-B14F-4D97-AF65-F5344CB8AC3E}">
        <p14:creationId xmlns:p14="http://schemas.microsoft.com/office/powerpoint/2010/main" val="1057385923"/>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8864-1399-BB3A-7FF4-1B902738E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6F1A3-BD59-4291-B314-3B1EC7EACE8E}"/>
              </a:ext>
            </a:extLst>
          </p:cNvPr>
          <p:cNvSpPr>
            <a:spLocks noGrp="1"/>
          </p:cNvSpPr>
          <p:nvPr>
            <p:ph type="title"/>
          </p:nvPr>
        </p:nvSpPr>
        <p:spPr>
          <a:xfrm>
            <a:off x="457200" y="0"/>
            <a:ext cx="8229600" cy="1371600"/>
          </a:xfrm>
        </p:spPr>
        <p:txBody>
          <a:bodyPr/>
          <a:lstStyle/>
          <a:p>
            <a:pPr algn="ctr"/>
            <a:r>
              <a:rPr lang="en-US" dirty="0"/>
              <a:t>TCS vs non-TCS Foods</a:t>
            </a:r>
          </a:p>
        </p:txBody>
      </p:sp>
      <p:graphicFrame>
        <p:nvGraphicFramePr>
          <p:cNvPr id="3" name="Table 2">
            <a:extLst>
              <a:ext uri="{FF2B5EF4-FFF2-40B4-BE49-F238E27FC236}">
                <a16:creationId xmlns:a16="http://schemas.microsoft.com/office/drawing/2014/main" id="{95E80D02-E734-DFC2-5A62-6F5C12808FDF}"/>
              </a:ext>
            </a:extLst>
          </p:cNvPr>
          <p:cNvGraphicFramePr>
            <a:graphicFrameLocks noGrp="1"/>
          </p:cNvGraphicFramePr>
          <p:nvPr>
            <p:extLst>
              <p:ext uri="{D42A27DB-BD31-4B8C-83A1-F6EECF244321}">
                <p14:modId xmlns:p14="http://schemas.microsoft.com/office/powerpoint/2010/main" val="4273249067"/>
              </p:ext>
            </p:extLst>
          </p:nvPr>
        </p:nvGraphicFramePr>
        <p:xfrm>
          <a:off x="0" y="1077254"/>
          <a:ext cx="4674082" cy="5039805"/>
        </p:xfrm>
        <a:graphic>
          <a:graphicData uri="http://schemas.openxmlformats.org/drawingml/2006/table">
            <a:tbl>
              <a:tblPr firstRow="1" bandRow="1">
                <a:tableStyleId>{5C22544A-7EE6-4342-B048-85BDC9FD1C3A}</a:tableStyleId>
              </a:tblPr>
              <a:tblGrid>
                <a:gridCol w="2308986">
                  <a:extLst>
                    <a:ext uri="{9D8B030D-6E8A-4147-A177-3AD203B41FA5}">
                      <a16:colId xmlns:a16="http://schemas.microsoft.com/office/drawing/2014/main" val="1726439563"/>
                    </a:ext>
                  </a:extLst>
                </a:gridCol>
                <a:gridCol w="2365096">
                  <a:extLst>
                    <a:ext uri="{9D8B030D-6E8A-4147-A177-3AD203B41FA5}">
                      <a16:colId xmlns:a16="http://schemas.microsoft.com/office/drawing/2014/main" val="1759761875"/>
                    </a:ext>
                  </a:extLst>
                </a:gridCol>
              </a:tblGrid>
              <a:tr h="405374">
                <a:tc>
                  <a:txBody>
                    <a:bodyPr/>
                    <a:lstStyle/>
                    <a:p>
                      <a:r>
                        <a:rPr lang="en-US" sz="1400" dirty="0"/>
                        <a:t>NON-TCS examples</a:t>
                      </a:r>
                    </a:p>
                  </a:txBody>
                  <a:tcPr/>
                </a:tc>
                <a:tc>
                  <a:txBody>
                    <a:bodyPr/>
                    <a:lstStyle/>
                    <a:p>
                      <a:r>
                        <a:rPr lang="en-US" sz="1400" dirty="0"/>
                        <a:t>Why these are </a:t>
                      </a:r>
                      <a:r>
                        <a:rPr lang="en-US" sz="1600" dirty="0"/>
                        <a:t>non-TCS</a:t>
                      </a:r>
                      <a:endParaRPr lang="en-US" sz="1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96555874"/>
                  </a:ext>
                </a:extLst>
              </a:tr>
              <a:tr h="405374">
                <a:tc>
                  <a:txBody>
                    <a:bodyPr/>
                    <a:lstStyle/>
                    <a:p>
                      <a:r>
                        <a:rPr lang="en-US" sz="1400" dirty="0"/>
                        <a:t>Dried foods: pasta, spice blends, rice, fruits, vegetables, nuts, granola</a:t>
                      </a:r>
                    </a:p>
                  </a:txBody>
                  <a:tcPr/>
                </a:tc>
                <a:tc>
                  <a:txBody>
                    <a:bodyPr/>
                    <a:lstStyle/>
                    <a:p>
                      <a:r>
                        <a:rPr lang="en-US" sz="1400" dirty="0"/>
                        <a:t>Low Aw</a:t>
                      </a:r>
                    </a:p>
                    <a:p>
                      <a:endParaRPr lang="en-US" sz="1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0841972"/>
                  </a:ext>
                </a:extLst>
              </a:tr>
              <a:tr h="999553">
                <a:tc>
                  <a:txBody>
                    <a:bodyPr/>
                    <a:lstStyle/>
                    <a:p>
                      <a:r>
                        <a:rPr lang="en-US" sz="1400" dirty="0"/>
                        <a:t>Canned fruits, jams, jellies, syrups</a:t>
                      </a:r>
                    </a:p>
                  </a:txBody>
                  <a:tcPr/>
                </a:tc>
                <a:tc>
                  <a:txBody>
                    <a:bodyPr/>
                    <a:lstStyle/>
                    <a:p>
                      <a:r>
                        <a:rPr lang="en-US" sz="1400" dirty="0"/>
                        <a:t>pH less than 4.6 due to fruits</a:t>
                      </a:r>
                    </a:p>
                    <a:p>
                      <a:r>
                        <a:rPr lang="en-US" sz="1400" dirty="0"/>
                        <a:t>and/or </a:t>
                      </a:r>
                    </a:p>
                    <a:p>
                      <a:r>
                        <a:rPr lang="en-US" sz="1400" dirty="0"/>
                        <a:t>Aw &lt; 0.85 due to high sugar content</a:t>
                      </a:r>
                    </a:p>
                    <a:p>
                      <a:endParaRPr lang="en-US" sz="1400" dirty="0"/>
                    </a:p>
                    <a:p>
                      <a:r>
                        <a:rPr lang="en-US" sz="1400" dirty="0"/>
                        <a:t>Most products thermally processed to make shelf-stable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0009697"/>
                  </a:ext>
                </a:extLst>
              </a:tr>
              <a:tr h="946351">
                <a:tc>
                  <a:txBody>
                    <a:bodyPr/>
                    <a:lstStyle/>
                    <a:p>
                      <a:r>
                        <a:rPr lang="en-US" sz="1400" dirty="0"/>
                        <a:t>Baked Goods:  Breads, cookies, cakes, etc.</a:t>
                      </a:r>
                    </a:p>
                  </a:txBody>
                  <a:tcPr/>
                </a:tc>
                <a:tc>
                  <a:txBody>
                    <a:bodyPr/>
                    <a:lstStyle/>
                    <a:p>
                      <a:r>
                        <a:rPr lang="en-US" sz="1400" dirty="0"/>
                        <a:t>Low Aw</a:t>
                      </a:r>
                    </a:p>
                    <a:p>
                      <a:r>
                        <a:rPr lang="en-US" sz="1400" dirty="0"/>
                        <a:t>Frosting or filling must also have low Aw (&lt; 0.88)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8580727"/>
                  </a:ext>
                </a:extLst>
              </a:tr>
              <a:tr h="549754">
                <a:tc>
                  <a:txBody>
                    <a:bodyPr/>
                    <a:lstStyle/>
                    <a:p>
                      <a:r>
                        <a:rPr lang="en-US" sz="1400" dirty="0"/>
                        <a:t>Candy, chocolate, caramels, peanut brittle, </a:t>
                      </a:r>
                      <a:r>
                        <a:rPr lang="en-US" sz="1400" dirty="0" err="1"/>
                        <a:t>etc</a:t>
                      </a:r>
                      <a:endParaRPr lang="en-US" sz="1400" dirty="0"/>
                    </a:p>
                    <a:p>
                      <a:endParaRPr lang="en-US" sz="1400" dirty="0"/>
                    </a:p>
                  </a:txBody>
                  <a:tcPr/>
                </a:tc>
                <a:tc>
                  <a:txBody>
                    <a:bodyPr/>
                    <a:lstStyle/>
                    <a:p>
                      <a:r>
                        <a:rPr lang="en-US" sz="1400" dirty="0"/>
                        <a:t>Low Aw</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11461165"/>
                  </a:ext>
                </a:extLst>
              </a:tr>
            </a:tbl>
          </a:graphicData>
        </a:graphic>
      </p:graphicFrame>
      <p:graphicFrame>
        <p:nvGraphicFramePr>
          <p:cNvPr id="5" name="Table 4">
            <a:extLst>
              <a:ext uri="{FF2B5EF4-FFF2-40B4-BE49-F238E27FC236}">
                <a16:creationId xmlns:a16="http://schemas.microsoft.com/office/drawing/2014/main" id="{E221C461-8B81-06F7-D6B9-10802019F174}"/>
              </a:ext>
            </a:extLst>
          </p:cNvPr>
          <p:cNvGraphicFramePr>
            <a:graphicFrameLocks noGrp="1"/>
          </p:cNvGraphicFramePr>
          <p:nvPr>
            <p:extLst>
              <p:ext uri="{D42A27DB-BD31-4B8C-83A1-F6EECF244321}">
                <p14:modId xmlns:p14="http://schemas.microsoft.com/office/powerpoint/2010/main" val="2695981804"/>
              </p:ext>
            </p:extLst>
          </p:nvPr>
        </p:nvGraphicFramePr>
        <p:xfrm>
          <a:off x="4674083" y="1077254"/>
          <a:ext cx="4469917" cy="5204896"/>
        </p:xfrm>
        <a:graphic>
          <a:graphicData uri="http://schemas.openxmlformats.org/drawingml/2006/table">
            <a:tbl>
              <a:tblPr firstRow="1" bandRow="1">
                <a:tableStyleId>{93296810-A885-4BE3-A3E7-6D5BEEA58F35}</a:tableStyleId>
              </a:tblPr>
              <a:tblGrid>
                <a:gridCol w="2150087">
                  <a:extLst>
                    <a:ext uri="{9D8B030D-6E8A-4147-A177-3AD203B41FA5}">
                      <a16:colId xmlns:a16="http://schemas.microsoft.com/office/drawing/2014/main" val="1452369926"/>
                    </a:ext>
                  </a:extLst>
                </a:gridCol>
                <a:gridCol w="2319830">
                  <a:extLst>
                    <a:ext uri="{9D8B030D-6E8A-4147-A177-3AD203B41FA5}">
                      <a16:colId xmlns:a16="http://schemas.microsoft.com/office/drawing/2014/main" val="4189694991"/>
                    </a:ext>
                  </a:extLst>
                </a:gridCol>
              </a:tblGrid>
              <a:tr h="424355">
                <a:tc>
                  <a:txBody>
                    <a:bodyPr/>
                    <a:lstStyle/>
                    <a:p>
                      <a:r>
                        <a:rPr lang="en-US" sz="1400" dirty="0"/>
                        <a:t>TCS examples</a:t>
                      </a:r>
                    </a:p>
                  </a:txBody>
                  <a:tcPr/>
                </a:tc>
                <a:tc>
                  <a:txBody>
                    <a:bodyPr/>
                    <a:lstStyle/>
                    <a:p>
                      <a:r>
                        <a:rPr lang="en-US" sz="1400" dirty="0"/>
                        <a:t>Why these are TCS</a:t>
                      </a:r>
                    </a:p>
                  </a:txBody>
                  <a:tcPr/>
                </a:tc>
                <a:extLst>
                  <a:ext uri="{0D108BD9-81ED-4DB2-BD59-A6C34878D82A}">
                    <a16:rowId xmlns:a16="http://schemas.microsoft.com/office/drawing/2014/main" val="3453926740"/>
                  </a:ext>
                </a:extLst>
              </a:tr>
              <a:tr h="703709">
                <a:tc>
                  <a:txBody>
                    <a:bodyPr/>
                    <a:lstStyle/>
                    <a:p>
                      <a:r>
                        <a:rPr lang="en-US" sz="1400" dirty="0"/>
                        <a:t>Cooked: rice, pasta, vegetables</a:t>
                      </a:r>
                    </a:p>
                  </a:txBody>
                  <a:tcPr/>
                </a:tc>
                <a:tc>
                  <a:txBody>
                    <a:bodyPr/>
                    <a:lstStyle/>
                    <a:p>
                      <a:r>
                        <a:rPr lang="en-US" sz="1400" dirty="0"/>
                        <a:t>High Aw after cooking</a:t>
                      </a:r>
                    </a:p>
                  </a:txBody>
                  <a:tcPr/>
                </a:tc>
                <a:extLst>
                  <a:ext uri="{0D108BD9-81ED-4DB2-BD59-A6C34878D82A}">
                    <a16:rowId xmlns:a16="http://schemas.microsoft.com/office/drawing/2014/main" val="352246603"/>
                  </a:ext>
                </a:extLst>
              </a:tr>
              <a:tr h="2030506">
                <a:tc>
                  <a:txBody>
                    <a:bodyPr/>
                    <a:lstStyle/>
                    <a:p>
                      <a:r>
                        <a:rPr lang="en-US" sz="1400" dirty="0"/>
                        <a:t>Fresh cut fruits</a:t>
                      </a:r>
                    </a:p>
                  </a:txBody>
                  <a:tcPr/>
                </a:tc>
                <a:tc>
                  <a:txBody>
                    <a:bodyPr/>
                    <a:lstStyle/>
                    <a:p>
                      <a:r>
                        <a:rPr lang="en-US" sz="1400" dirty="0"/>
                        <a:t>High Aw and no thermal process</a:t>
                      </a:r>
                    </a:p>
                  </a:txBody>
                  <a:tcPr/>
                </a:tc>
                <a:extLst>
                  <a:ext uri="{0D108BD9-81ED-4DB2-BD59-A6C34878D82A}">
                    <a16:rowId xmlns:a16="http://schemas.microsoft.com/office/drawing/2014/main" val="4082218916"/>
                  </a:ext>
                </a:extLst>
              </a:tr>
              <a:tr h="903576">
                <a:tc>
                  <a:txBody>
                    <a:bodyPr/>
                    <a:lstStyle/>
                    <a:p>
                      <a:r>
                        <a:rPr lang="en-US" sz="1400" dirty="0"/>
                        <a:t>Pastries or baked goods with cream filling or filling added after baking</a:t>
                      </a:r>
                    </a:p>
                  </a:txBody>
                  <a:tcPr/>
                </a:tc>
                <a:tc>
                  <a:txBody>
                    <a:bodyPr/>
                    <a:lstStyle/>
                    <a:p>
                      <a:r>
                        <a:rPr lang="en-US" sz="1400" dirty="0"/>
                        <a:t>Typically High Aw</a:t>
                      </a:r>
                    </a:p>
                    <a:p>
                      <a:endParaRPr lang="en-US" sz="1400" dirty="0"/>
                    </a:p>
                    <a:p>
                      <a:r>
                        <a:rPr lang="en-US" sz="1400" dirty="0"/>
                        <a:t>Testing recommended to show Aw &lt; 0.88 </a:t>
                      </a:r>
                    </a:p>
                  </a:txBody>
                  <a:tcPr/>
                </a:tc>
                <a:extLst>
                  <a:ext uri="{0D108BD9-81ED-4DB2-BD59-A6C34878D82A}">
                    <a16:rowId xmlns:a16="http://schemas.microsoft.com/office/drawing/2014/main" val="724084063"/>
                  </a:ext>
                </a:extLst>
              </a:tr>
              <a:tr h="11014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Potentially caramel apples</a:t>
                      </a:r>
                    </a:p>
                  </a:txBody>
                  <a:tcPr/>
                </a:tc>
                <a:tc>
                  <a:txBody>
                    <a:bodyPr/>
                    <a:lstStyle/>
                    <a:p>
                      <a:r>
                        <a:rPr lang="en-US" sz="1400" dirty="0"/>
                        <a:t>Bacteria has been found to grow around sticks placed in caramel apples</a:t>
                      </a:r>
                    </a:p>
                  </a:txBody>
                  <a:tcPr/>
                </a:tc>
                <a:extLst>
                  <a:ext uri="{0D108BD9-81ED-4DB2-BD59-A6C34878D82A}">
                    <a16:rowId xmlns:a16="http://schemas.microsoft.com/office/drawing/2014/main" val="2721703301"/>
                  </a:ext>
                </a:extLst>
              </a:tr>
            </a:tbl>
          </a:graphicData>
        </a:graphic>
      </p:graphicFrame>
    </p:spTree>
    <p:extLst>
      <p:ext uri="{BB962C8B-B14F-4D97-AF65-F5344CB8AC3E}">
        <p14:creationId xmlns:p14="http://schemas.microsoft.com/office/powerpoint/2010/main" val="1489825058"/>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dirty="0"/>
              <a:t>Safe Handling of TCS Foods</a:t>
            </a:r>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522107"/>
            <a:ext cx="8229600" cy="3581400"/>
          </a:xfrm>
        </p:spPr>
        <p:txBody>
          <a:bodyPr/>
          <a:lstStyle/>
          <a:p>
            <a:r>
              <a:rPr lang="en-US" sz="2000" dirty="0">
                <a:latin typeface="Calibri"/>
                <a:ea typeface="Calibri"/>
                <a:cs typeface="Times New Roman"/>
              </a:rPr>
              <a:t>Common TCS foods: </a:t>
            </a:r>
          </a:p>
          <a:p>
            <a:pPr lvl="1"/>
            <a:r>
              <a:rPr lang="en-US" sz="1800" dirty="0">
                <a:latin typeface="Calibri"/>
                <a:ea typeface="Calibri"/>
                <a:cs typeface="Times New Roman"/>
              </a:rPr>
              <a:t>animal-based products (meat &amp; eggs)</a:t>
            </a:r>
          </a:p>
          <a:p>
            <a:pPr lvl="1"/>
            <a:r>
              <a:rPr lang="en-US" sz="1800" dirty="0">
                <a:latin typeface="Calibri"/>
                <a:ea typeface="Calibri"/>
                <a:cs typeface="Times New Roman"/>
              </a:rPr>
              <a:t>plant-based products that have been heat-treated (cooked)</a:t>
            </a:r>
          </a:p>
          <a:p>
            <a:pPr lvl="1"/>
            <a:r>
              <a:rPr lang="en-US" sz="1800" dirty="0">
                <a:latin typeface="Calibri"/>
                <a:ea typeface="Calibri"/>
                <a:cs typeface="Times New Roman"/>
              </a:rPr>
              <a:t>raw seed sprouts, cut melons, cut leafy greens, cut tomatoes</a:t>
            </a:r>
          </a:p>
          <a:p>
            <a:pPr lvl="1"/>
            <a:r>
              <a:rPr lang="en-US" sz="1800" dirty="0">
                <a:latin typeface="Calibri"/>
                <a:ea typeface="Calibri"/>
                <a:cs typeface="Times New Roman"/>
              </a:rPr>
              <a:t>fresh garlic-in-oil mixtures</a:t>
            </a:r>
          </a:p>
          <a:p>
            <a:pPr lvl="1"/>
            <a:r>
              <a:rPr lang="en-US" sz="1800" dirty="0">
                <a:latin typeface="Calibri"/>
                <a:ea typeface="Calibri"/>
                <a:cs typeface="Times New Roman"/>
              </a:rPr>
              <a:t>refrigerated or frozen products</a:t>
            </a:r>
          </a:p>
          <a:p>
            <a:pPr marL="0" indent="0">
              <a:buNone/>
            </a:pPr>
            <a:r>
              <a:rPr lang="en-US" sz="1400" dirty="0">
                <a:latin typeface="Calibri"/>
                <a:ea typeface="ＭＳ Ｐゴシック"/>
              </a:rPr>
              <a:t> </a:t>
            </a:r>
            <a:r>
              <a:rPr lang="en-US" sz="2000" dirty="0">
                <a:latin typeface="Calibri"/>
                <a:ea typeface="Calibri"/>
                <a:cs typeface="Times New Roman"/>
              </a:rPr>
              <a:t> </a:t>
            </a:r>
          </a:p>
          <a:p>
            <a:r>
              <a:rPr lang="en-US" sz="2000" dirty="0">
                <a:ea typeface="Calibri" panose="020F0502020204030204" pitchFamily="34" charset="0"/>
                <a:cs typeface="Times New Roman" panose="02020603050405020304" pitchFamily="18" charset="0"/>
              </a:rPr>
              <a:t>TCS foods must be kept out of the “Danger Zone” between 41 °F – 135 °F</a:t>
            </a:r>
          </a:p>
          <a:p>
            <a:pPr marL="0" indent="0" algn="ctr">
              <a:buNone/>
            </a:pPr>
            <a:r>
              <a:rPr lang="en-US" sz="2000" dirty="0">
                <a:ea typeface="Calibri" panose="020F0502020204030204" pitchFamily="34" charset="0"/>
                <a:cs typeface="Times New Roman" panose="02020603050405020304" pitchFamily="18" charset="0"/>
              </a:rPr>
              <a:t>or</a:t>
            </a:r>
          </a:p>
          <a:p>
            <a:r>
              <a:rPr lang="en-US" sz="2000" dirty="0">
                <a:ea typeface="Calibri" panose="020F0502020204030204" pitchFamily="34" charset="0"/>
                <a:cs typeface="Times New Roman" panose="02020603050405020304" pitchFamily="18" charset="0"/>
              </a:rPr>
              <a:t>TCS foods must be discarded after 2-4 hours if not temperature controlled (2022 Food Code) </a:t>
            </a:r>
          </a:p>
          <a:p>
            <a:endParaRPr lang="en-US" sz="2000"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D1386A7-64F6-461C-CA56-258CBBC4B7BE}"/>
              </a:ext>
            </a:extLst>
          </p:cNvPr>
          <p:cNvSpPr txBox="1"/>
          <p:nvPr/>
        </p:nvSpPr>
        <p:spPr>
          <a:xfrm>
            <a:off x="694953" y="5335893"/>
            <a:ext cx="7754093" cy="646331"/>
          </a:xfrm>
          <a:prstGeom prst="rect">
            <a:avLst/>
          </a:prstGeom>
          <a:noFill/>
        </p:spPr>
        <p:txBody>
          <a:bodyPr wrap="square" rtlCol="0">
            <a:spAutoFit/>
          </a:bodyPr>
          <a:lstStyle/>
          <a:p>
            <a:r>
              <a:rPr lang="en-US" dirty="0">
                <a:solidFill>
                  <a:schemeClr val="accent5">
                    <a:lumMod val="50000"/>
                  </a:schemeClr>
                </a:solidFill>
              </a:rPr>
              <a:t>Something to consider:  Are you willing to throw away a TCS product if not sold within 2-4 </a:t>
            </a:r>
            <a:r>
              <a:rPr lang="en-US" dirty="0" err="1">
                <a:solidFill>
                  <a:schemeClr val="accent5">
                    <a:lumMod val="50000"/>
                  </a:schemeClr>
                </a:solidFill>
              </a:rPr>
              <a:t>hrs</a:t>
            </a:r>
            <a:r>
              <a:rPr lang="en-US" dirty="0">
                <a:solidFill>
                  <a:schemeClr val="accent5">
                    <a:lumMod val="50000"/>
                  </a:schemeClr>
                </a:solidFill>
              </a:rPr>
              <a:t>?</a:t>
            </a:r>
          </a:p>
        </p:txBody>
      </p:sp>
    </p:spTree>
    <p:extLst>
      <p:ext uri="{BB962C8B-B14F-4D97-AF65-F5344CB8AC3E}">
        <p14:creationId xmlns:p14="http://schemas.microsoft.com/office/powerpoint/2010/main" val="2115503280"/>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BD14-03F6-734B-F017-7D8F99ABC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0C4FA-82C1-EDBD-6B33-61779323F7D0}"/>
              </a:ext>
            </a:extLst>
          </p:cNvPr>
          <p:cNvSpPr>
            <a:spLocks noGrp="1"/>
          </p:cNvSpPr>
          <p:nvPr>
            <p:ph type="title"/>
          </p:nvPr>
        </p:nvSpPr>
        <p:spPr/>
        <p:txBody>
          <a:bodyPr/>
          <a:lstStyle/>
          <a:p>
            <a:pPr algn="ctr"/>
            <a:r>
              <a:rPr lang="en-US" dirty="0"/>
              <a:t>Tennessee Food Freedom Act - 2025</a:t>
            </a:r>
          </a:p>
        </p:txBody>
      </p:sp>
      <p:sp>
        <p:nvSpPr>
          <p:cNvPr id="3" name="Content Placeholder 2">
            <a:extLst>
              <a:ext uri="{FF2B5EF4-FFF2-40B4-BE49-F238E27FC236}">
                <a16:creationId xmlns:a16="http://schemas.microsoft.com/office/drawing/2014/main" id="{484AF187-028F-931C-473B-F97A57258349}"/>
              </a:ext>
            </a:extLst>
          </p:cNvPr>
          <p:cNvSpPr>
            <a:spLocks noGrp="1"/>
          </p:cNvSpPr>
          <p:nvPr>
            <p:ph idx="1"/>
          </p:nvPr>
        </p:nvSpPr>
        <p:spPr>
          <a:xfrm>
            <a:off x="502636" y="1635697"/>
            <a:ext cx="8229600" cy="4135272"/>
          </a:xfrm>
        </p:spPr>
        <p:txBody>
          <a:bodyPr/>
          <a:lstStyle/>
          <a:p>
            <a:r>
              <a:rPr lang="en-US" sz="2000" dirty="0">
                <a:latin typeface="Calibri"/>
                <a:ea typeface="Calibri" panose="020F0502020204030204" pitchFamily="34" charset="0"/>
                <a:cs typeface="Times New Roman"/>
              </a:rPr>
              <a:t>General LIMITATIONS on Homemade food products:</a:t>
            </a:r>
          </a:p>
          <a:p>
            <a:pPr lvl="1"/>
            <a:r>
              <a:rPr lang="en-US" sz="1800" b="0" dirty="0">
                <a:latin typeface="Calibri"/>
                <a:ea typeface="Calibri" panose="020F0502020204030204" pitchFamily="34" charset="0"/>
                <a:cs typeface="Times New Roman"/>
              </a:rPr>
              <a:t>must be produced at your private residence</a:t>
            </a:r>
          </a:p>
          <a:p>
            <a:pPr lvl="1"/>
            <a:r>
              <a:rPr lang="en-US" sz="1800" b="0" dirty="0">
                <a:latin typeface="Calibri"/>
                <a:ea typeface="Calibri" panose="020F0502020204030204" pitchFamily="34" charset="0"/>
                <a:cs typeface="Times New Roman"/>
              </a:rPr>
              <a:t>must be sold only within the state of Tennessee</a:t>
            </a:r>
          </a:p>
          <a:p>
            <a:pPr lvl="1"/>
            <a:r>
              <a:rPr lang="en-US" sz="1800" b="0" dirty="0">
                <a:latin typeface="Calibri"/>
                <a:ea typeface="Calibri" panose="020F0502020204030204" pitchFamily="34" charset="0"/>
                <a:cs typeface="Times New Roman"/>
              </a:rPr>
              <a:t>must meet specific labeling requirements (in the Act)</a:t>
            </a:r>
            <a:endParaRPr lang="en-US" sz="1050" b="0" dirty="0">
              <a:latin typeface="Calibri"/>
              <a:ea typeface="ＭＳ Ｐゴシック"/>
            </a:endParaRPr>
          </a:p>
          <a:p>
            <a:endParaRPr lang="en-US" sz="2000" dirty="0">
              <a:latin typeface="Calibri"/>
              <a:ea typeface="Calibri" panose="020F0502020204030204" pitchFamily="34" charset="0"/>
              <a:cs typeface="Times New Roman"/>
            </a:endParaRPr>
          </a:p>
          <a:p>
            <a:r>
              <a:rPr lang="en-US" sz="2000" dirty="0">
                <a:latin typeface="Calibri"/>
                <a:ea typeface="Calibri" panose="020F0502020204030204" pitchFamily="34" charset="0"/>
                <a:cs typeface="Times New Roman"/>
              </a:rPr>
              <a:t>Non-TCS food items: </a:t>
            </a:r>
          </a:p>
          <a:p>
            <a:pPr lvl="1"/>
            <a:r>
              <a:rPr lang="en-US" sz="1800" b="0" dirty="0">
                <a:latin typeface="Calibri"/>
                <a:ea typeface="Calibri" panose="020F0502020204030204" pitchFamily="34" charset="0"/>
                <a:cs typeface="Times New Roman"/>
              </a:rPr>
              <a:t>can be sold in person or remotely, or </a:t>
            </a:r>
          </a:p>
          <a:p>
            <a:pPr lvl="1"/>
            <a:r>
              <a:rPr lang="en-US" sz="1800" b="0" dirty="0">
                <a:latin typeface="Calibri"/>
                <a:ea typeface="Calibri" panose="020F0502020204030204" pitchFamily="34" charset="0"/>
                <a:cs typeface="Times New Roman"/>
              </a:rPr>
              <a:t>through a third-party vendor such as a grocery store</a:t>
            </a:r>
          </a:p>
          <a:p>
            <a:endParaRPr lang="en-US" sz="2000" dirty="0">
              <a:effectLst/>
              <a:latin typeface="Calibri"/>
              <a:ea typeface="Calibri" panose="020F0502020204030204" pitchFamily="34" charset="0"/>
              <a:cs typeface="Times New Roman"/>
            </a:endParaRPr>
          </a:p>
          <a:p>
            <a:r>
              <a:rPr lang="en-US" sz="2000" dirty="0">
                <a:latin typeface="Calibri"/>
                <a:ea typeface="Calibri" panose="020F0502020204030204" pitchFamily="34" charset="0"/>
                <a:cs typeface="Times New Roman"/>
              </a:rPr>
              <a:t>TCS food items: </a:t>
            </a:r>
            <a:r>
              <a:rPr lang="en-US" sz="2000" b="0" dirty="0">
                <a:solidFill>
                  <a:srgbClr val="C00000"/>
                </a:solidFill>
                <a:latin typeface="Calibri"/>
                <a:ea typeface="Calibri" panose="020F0502020204030204" pitchFamily="34" charset="0"/>
                <a:cs typeface="Times New Roman"/>
              </a:rPr>
              <a:t>must be sold in person direct to consumers only</a:t>
            </a:r>
          </a:p>
          <a:p>
            <a:r>
              <a:rPr lang="en-US" sz="2000" dirty="0">
                <a:latin typeface="Calibri"/>
                <a:ea typeface="Calibri" panose="020F0502020204030204" pitchFamily="34" charset="0"/>
                <a:cs typeface="Times New Roman"/>
              </a:rPr>
              <a:t>TCS foods items</a:t>
            </a:r>
            <a:r>
              <a:rPr lang="en-US" sz="2000" i="1" dirty="0">
                <a:latin typeface="Calibri"/>
                <a:ea typeface="Calibri" panose="020F0502020204030204" pitchFamily="34" charset="0"/>
                <a:cs typeface="Times New Roman"/>
              </a:rPr>
              <a:t>: </a:t>
            </a:r>
            <a:r>
              <a:rPr lang="en-US" sz="2000" b="0" i="1" dirty="0">
                <a:latin typeface="Calibri"/>
                <a:ea typeface="Calibri" panose="020F0502020204030204" pitchFamily="34" charset="0"/>
                <a:cs typeface="Times New Roman"/>
              </a:rPr>
              <a:t>must be kept under temperature control:</a:t>
            </a:r>
          </a:p>
          <a:p>
            <a:pPr lvl="1"/>
            <a:r>
              <a:rPr lang="en-US" sz="1800" b="0" i="1" dirty="0">
                <a:latin typeface="Calibri"/>
                <a:ea typeface="Calibri" panose="020F0502020204030204" pitchFamily="34" charset="0"/>
                <a:cs typeface="Times New Roman"/>
              </a:rPr>
              <a:t>Refrigeration (less than 41 °F) during storage/transport and while being sold </a:t>
            </a:r>
          </a:p>
          <a:p>
            <a:pPr marL="0" indent="0">
              <a:buNone/>
            </a:pPr>
            <a:endParaRPr lang="en-US" sz="2000" dirty="0">
              <a:latin typeface="Calibri"/>
              <a:ea typeface="Calibri" panose="020F0502020204030204" pitchFamily="34" charset="0"/>
              <a:cs typeface="Times New Roman"/>
            </a:endParaRPr>
          </a:p>
        </p:txBody>
      </p:sp>
      <p:pic>
        <p:nvPicPr>
          <p:cNvPr id="4" name="Picture 3">
            <a:extLst>
              <a:ext uri="{FF2B5EF4-FFF2-40B4-BE49-F238E27FC236}">
                <a16:creationId xmlns:a16="http://schemas.microsoft.com/office/drawing/2014/main" id="{8E1A4F11-7D26-02ED-E5F3-6E74FEC97EEF}"/>
              </a:ext>
            </a:extLst>
          </p:cNvPr>
          <p:cNvPicPr>
            <a:picLocks noChangeAspect="1"/>
          </p:cNvPicPr>
          <p:nvPr/>
        </p:nvPicPr>
        <p:blipFill>
          <a:blip r:embed="rId3"/>
          <a:stretch>
            <a:fillRect/>
          </a:stretch>
        </p:blipFill>
        <p:spPr>
          <a:xfrm>
            <a:off x="6575521" y="1698172"/>
            <a:ext cx="2428056" cy="1098645"/>
          </a:xfrm>
          <a:prstGeom prst="rect">
            <a:avLst/>
          </a:prstGeom>
        </p:spPr>
      </p:pic>
    </p:spTree>
    <p:extLst>
      <p:ext uri="{BB962C8B-B14F-4D97-AF65-F5344CB8AC3E}">
        <p14:creationId xmlns:p14="http://schemas.microsoft.com/office/powerpoint/2010/main" val="544805525"/>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675349-2A69-D60C-E8DA-F6633ECBE6BE}"/>
              </a:ext>
            </a:extLst>
          </p:cNvPr>
          <p:cNvSpPr>
            <a:spLocks noGrp="1"/>
          </p:cNvSpPr>
          <p:nvPr>
            <p:ph type="body" idx="1"/>
          </p:nvPr>
        </p:nvSpPr>
        <p:spPr/>
        <p:txBody>
          <a:bodyPr/>
          <a:lstStyle/>
          <a:p>
            <a:r>
              <a:rPr lang="en-US" sz="2800" b="1" dirty="0"/>
              <a:t>Disclaimer: This presentation is for educational purposes only and does not constitute legal advice nor is it intended to be a substitute for the services of a competent legal professional.</a:t>
            </a:r>
          </a:p>
        </p:txBody>
      </p:sp>
    </p:spTree>
    <p:extLst>
      <p:ext uri="{BB962C8B-B14F-4D97-AF65-F5344CB8AC3E}">
        <p14:creationId xmlns:p14="http://schemas.microsoft.com/office/powerpoint/2010/main" val="420529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C28F-86AE-07F5-AA71-E1AEC31DA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7D95B-1944-0798-9340-9E1D0A59A003}"/>
              </a:ext>
            </a:extLst>
          </p:cNvPr>
          <p:cNvSpPr>
            <a:spLocks noGrp="1"/>
          </p:cNvSpPr>
          <p:nvPr>
            <p:ph type="title"/>
          </p:nvPr>
        </p:nvSpPr>
        <p:spPr/>
        <p:txBody>
          <a:bodyPr/>
          <a:lstStyle/>
          <a:p>
            <a:pPr algn="ctr"/>
            <a:r>
              <a:rPr lang="en-US" dirty="0"/>
              <a:t>Tennessee Food Freedom Act - Poultry</a:t>
            </a:r>
          </a:p>
        </p:txBody>
      </p:sp>
      <p:sp>
        <p:nvSpPr>
          <p:cNvPr id="3" name="Content Placeholder 2">
            <a:extLst>
              <a:ext uri="{FF2B5EF4-FFF2-40B4-BE49-F238E27FC236}">
                <a16:creationId xmlns:a16="http://schemas.microsoft.com/office/drawing/2014/main" id="{8AB0BE2D-799A-C1A1-F83B-DA78D7BB39AF}"/>
              </a:ext>
            </a:extLst>
          </p:cNvPr>
          <p:cNvSpPr>
            <a:spLocks noGrp="1"/>
          </p:cNvSpPr>
          <p:nvPr>
            <p:ph idx="1"/>
          </p:nvPr>
        </p:nvSpPr>
        <p:spPr>
          <a:xfrm>
            <a:off x="457200" y="1828799"/>
            <a:ext cx="8229600" cy="4043137"/>
          </a:xfrm>
        </p:spPr>
        <p:txBody>
          <a:bodyPr/>
          <a:lstStyle/>
          <a:p>
            <a:r>
              <a:rPr lang="en-US" sz="2400" dirty="0">
                <a:latin typeface="Calibri"/>
                <a:ea typeface="Calibri" panose="020F0502020204030204" pitchFamily="34" charset="0"/>
                <a:cs typeface="Times New Roman"/>
              </a:rPr>
              <a:t>Other changes in the 2025 TFFA</a:t>
            </a:r>
          </a:p>
          <a:p>
            <a:pPr lvl="1"/>
            <a:r>
              <a:rPr lang="en-US" sz="2000" dirty="0">
                <a:latin typeface="Calibri"/>
                <a:ea typeface="Calibri" panose="020F0502020204030204" pitchFamily="34" charset="0"/>
                <a:cs typeface="Times New Roman"/>
              </a:rPr>
              <a:t>Homemade TCS food items can include </a:t>
            </a:r>
            <a:r>
              <a:rPr lang="en-US" sz="2000" b="1" dirty="0">
                <a:latin typeface="Calibri"/>
                <a:ea typeface="Calibri" panose="020F0502020204030204" pitchFamily="34" charset="0"/>
                <a:cs typeface="Times New Roman"/>
              </a:rPr>
              <a:t>poultry or poultry food products </a:t>
            </a:r>
            <a:r>
              <a:rPr lang="en-US" sz="2000" dirty="0">
                <a:latin typeface="Calibri"/>
                <a:ea typeface="Calibri" panose="020F0502020204030204" pitchFamily="34" charset="0"/>
                <a:cs typeface="Times New Roman"/>
              </a:rPr>
              <a:t>if:</a:t>
            </a:r>
          </a:p>
          <a:p>
            <a:pPr marL="914400" lvl="2" indent="0">
              <a:buNone/>
            </a:pPr>
            <a:r>
              <a:rPr lang="en-US" sz="1800" dirty="0">
                <a:latin typeface="Calibri"/>
                <a:ea typeface="Calibri" panose="020F0502020204030204" pitchFamily="34" charset="0"/>
                <a:cs typeface="Times New Roman"/>
              </a:rPr>
              <a:t>A) the home-based business is a compliant poultry producer with less than 1,000 poultry and uses only exempted poultry products</a:t>
            </a:r>
          </a:p>
          <a:p>
            <a:pPr marL="914400" lvl="2" indent="0">
              <a:buNone/>
            </a:pPr>
            <a:endParaRPr lang="en-US" sz="1800" dirty="0">
              <a:latin typeface="Calibri"/>
              <a:ea typeface="Calibri" panose="020F0502020204030204" pitchFamily="34" charset="0"/>
              <a:cs typeface="Times New Roman"/>
            </a:endParaRPr>
          </a:p>
          <a:p>
            <a:pPr marL="914400" lvl="2" indent="0">
              <a:buNone/>
            </a:pPr>
            <a:r>
              <a:rPr lang="en-US" sz="1800" dirty="0">
                <a:latin typeface="Calibri"/>
                <a:ea typeface="Calibri" panose="020F0502020204030204" pitchFamily="34" charset="0"/>
                <a:cs typeface="Times New Roman"/>
              </a:rPr>
              <a:t>B) complies with 9 CFR 381.10(d) and uses only inspected poultry products bearing the official mark of inspection</a:t>
            </a:r>
          </a:p>
          <a:p>
            <a:pPr marL="1371600" lvl="3" indent="0">
              <a:buNone/>
            </a:pPr>
            <a:r>
              <a:rPr lang="en-US" sz="1600" dirty="0">
                <a:latin typeface="Calibri"/>
                <a:ea typeface="Calibri" panose="020F0502020204030204" pitchFamily="34" charset="0"/>
                <a:cs typeface="Times New Roman"/>
              </a:rPr>
              <a:t>For example, chicken purchased at a grocery store</a:t>
            </a:r>
          </a:p>
          <a:p>
            <a:pPr lvl="1"/>
            <a:endParaRPr lang="en-US" sz="1600" dirty="0">
              <a:latin typeface="Calibri"/>
              <a:ea typeface="Calibri" panose="020F0502020204030204" pitchFamily="34" charset="0"/>
              <a:cs typeface="Times New Roman"/>
            </a:endParaRPr>
          </a:p>
          <a:p>
            <a:pPr lvl="1"/>
            <a:endParaRPr lang="en-US" sz="1400" dirty="0">
              <a:latin typeface="Calibri"/>
              <a:ea typeface="Calibri" panose="020F0502020204030204" pitchFamily="34" charset="0"/>
              <a:cs typeface="Times New Roman"/>
            </a:endParaRPr>
          </a:p>
        </p:txBody>
      </p:sp>
    </p:spTree>
    <p:extLst>
      <p:ext uri="{BB962C8B-B14F-4D97-AF65-F5344CB8AC3E}">
        <p14:creationId xmlns:p14="http://schemas.microsoft.com/office/powerpoint/2010/main" val="55213430"/>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dirty="0"/>
              <a:t>Tennessee Food Freedom Act - 2025</a:t>
            </a:r>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828800"/>
            <a:ext cx="8229600" cy="3581400"/>
          </a:xfrm>
        </p:spPr>
        <p:txBody>
          <a:bodyPr/>
          <a:lstStyle/>
          <a:p>
            <a:r>
              <a:rPr lang="en-US" sz="1800" dirty="0">
                <a:latin typeface="Calibri"/>
                <a:ea typeface="Calibri" panose="020F0502020204030204" pitchFamily="34" charset="0"/>
                <a:cs typeface="Times New Roman"/>
              </a:rPr>
              <a:t>The TFFA shall not impede the department of health in an investigation of a reported foodborne illness</a:t>
            </a:r>
          </a:p>
          <a:p>
            <a:pPr lvl="1"/>
            <a:r>
              <a:rPr lang="en-US" sz="1600" b="0" dirty="0">
                <a:effectLst/>
                <a:latin typeface="Calibri"/>
                <a:ea typeface="Calibri" panose="020F0502020204030204" pitchFamily="34" charset="0"/>
                <a:cs typeface="Times New Roman"/>
              </a:rPr>
              <a:t>The Tennessee Department of Health may require to access homemade food processing areas, if necessary, when investigating a foodborne illness</a:t>
            </a:r>
            <a:endParaRPr lang="en-US" sz="1000" b="0" dirty="0">
              <a:latin typeface="Calibri"/>
              <a:ea typeface="ＭＳ Ｐゴシック"/>
            </a:endParaRPr>
          </a:p>
          <a:p>
            <a:endParaRPr lang="en-US" sz="1200" dirty="0">
              <a:effectLst/>
            </a:endParaRPr>
          </a:p>
          <a:p>
            <a:r>
              <a:rPr lang="en-US" sz="1800" b="0" i="1" dirty="0">
                <a:latin typeface="Calibri"/>
                <a:ea typeface="Calibri" panose="020F0502020204030204" pitchFamily="34" charset="0"/>
                <a:cs typeface="Times New Roman"/>
              </a:rPr>
              <a:t>Health claims are not allowed on labels for homemade food items produced under the TFFA</a:t>
            </a:r>
          </a:p>
          <a:p>
            <a:endParaRPr lang="en-US" sz="1800" b="0" dirty="0">
              <a:latin typeface="Calibri"/>
              <a:ea typeface="Calibri" panose="020F0502020204030204" pitchFamily="34" charset="0"/>
              <a:cs typeface="Times New Roman"/>
            </a:endParaRPr>
          </a:p>
          <a:p>
            <a:r>
              <a:rPr lang="en-US" sz="1800" b="0" dirty="0">
                <a:latin typeface="Calibri"/>
                <a:ea typeface="Calibri" panose="020F0502020204030204" pitchFamily="34" charset="0"/>
                <a:cs typeface="Times New Roman"/>
              </a:rPr>
              <a:t>Homemade food items produced under the TFFA are </a:t>
            </a:r>
            <a:r>
              <a:rPr lang="en-US" sz="1800" b="0" u="sng" dirty="0">
                <a:latin typeface="Calibri"/>
                <a:ea typeface="Calibri" panose="020F0502020204030204" pitchFamily="34" charset="0"/>
                <a:cs typeface="Times New Roman"/>
              </a:rPr>
              <a:t>not allowed </a:t>
            </a:r>
            <a:r>
              <a:rPr lang="en-US" sz="1800" b="0" dirty="0">
                <a:latin typeface="Calibri"/>
                <a:ea typeface="Calibri" panose="020F0502020204030204" pitchFamily="34" charset="0"/>
                <a:cs typeface="Times New Roman"/>
              </a:rPr>
              <a:t>to be served or used as ingredients in a restaurant, food truck, or catering service</a:t>
            </a:r>
          </a:p>
          <a:p>
            <a:pPr lvl="1"/>
            <a:r>
              <a:rPr lang="en-US" sz="1600" dirty="0">
                <a:latin typeface="Calibri"/>
                <a:ea typeface="Calibri" panose="020F0502020204030204" pitchFamily="34" charset="0"/>
                <a:cs typeface="Times New Roman"/>
              </a:rPr>
              <a:t>Since these food service establishments must follow the Food Code, sourcing ingredients from uninspected producers is not allowed</a:t>
            </a:r>
            <a:endParaRPr lang="en-US" sz="1600" b="0" dirty="0">
              <a:latin typeface="Calibri"/>
              <a:ea typeface="Calibri" panose="020F0502020204030204" pitchFamily="34" charset="0"/>
              <a:cs typeface="Times New Roman"/>
            </a:endParaRPr>
          </a:p>
          <a:p>
            <a:endParaRPr lang="en-US" sz="1200" dirty="0">
              <a:latin typeface="Calibri"/>
              <a:ea typeface="ＭＳ Ｐゴシック"/>
              <a:cs typeface="Arial"/>
            </a:endParaRPr>
          </a:p>
        </p:txBody>
      </p:sp>
      <p:sp>
        <p:nvSpPr>
          <p:cNvPr id="5" name="Rectangle: Rounded Corners 4">
            <a:extLst>
              <a:ext uri="{FF2B5EF4-FFF2-40B4-BE49-F238E27FC236}">
                <a16:creationId xmlns:a16="http://schemas.microsoft.com/office/drawing/2014/main" id="{FB459422-8546-805C-9A04-1488A8F7E57D}"/>
              </a:ext>
            </a:extLst>
          </p:cNvPr>
          <p:cNvSpPr/>
          <p:nvPr/>
        </p:nvSpPr>
        <p:spPr>
          <a:xfrm>
            <a:off x="457200" y="4038600"/>
            <a:ext cx="8229599" cy="1371600"/>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783300"/>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7084-02E5-B4EB-A569-6AFBFCC2C80F}"/>
              </a:ext>
            </a:extLst>
          </p:cNvPr>
          <p:cNvSpPr>
            <a:spLocks noGrp="1"/>
          </p:cNvSpPr>
          <p:nvPr>
            <p:ph type="title"/>
          </p:nvPr>
        </p:nvSpPr>
        <p:spPr>
          <a:xfrm>
            <a:off x="457200" y="2743200"/>
            <a:ext cx="8229600" cy="1371600"/>
          </a:xfrm>
        </p:spPr>
        <p:txBody>
          <a:bodyPr/>
          <a:lstStyle/>
          <a:p>
            <a:pPr algn="ctr"/>
            <a:r>
              <a:rPr lang="en-US" dirty="0"/>
              <a:t>Labeling Requirements for foods made under the Tennessee Food Freedom Act</a:t>
            </a:r>
          </a:p>
        </p:txBody>
      </p:sp>
    </p:spTree>
    <p:extLst>
      <p:ext uri="{BB962C8B-B14F-4D97-AF65-F5344CB8AC3E}">
        <p14:creationId xmlns:p14="http://schemas.microsoft.com/office/powerpoint/2010/main" val="3784267181"/>
      </p:ext>
    </p:extLst>
  </p:cSld>
  <p:clrMapOvr>
    <a:masterClrMapping/>
  </p:clrMapOvr>
  <mc:AlternateContent xmlns:mc="http://schemas.openxmlformats.org/markup-compatibility/2006" xmlns:p14="http://schemas.microsoft.com/office/powerpoint/2010/main">
    <mc:Choice Requires="p14">
      <p:transition spd="slow" p14:dur="2000" advTm="3645"/>
    </mc:Choice>
    <mc:Fallback xmlns="">
      <p:transition spd="slow" advTm="364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A08-6861-C032-2E18-F1025426EA77}"/>
              </a:ext>
            </a:extLst>
          </p:cNvPr>
          <p:cNvSpPr>
            <a:spLocks noGrp="1"/>
          </p:cNvSpPr>
          <p:nvPr>
            <p:ph type="title"/>
          </p:nvPr>
        </p:nvSpPr>
        <p:spPr/>
        <p:txBody>
          <a:bodyPr/>
          <a:lstStyle/>
          <a:p>
            <a:pPr algn="ctr"/>
            <a:r>
              <a:rPr lang="en-US" dirty="0"/>
              <a:t>Labeling Requirements for TFFA</a:t>
            </a:r>
            <a:br>
              <a:rPr lang="en-US" dirty="0"/>
            </a:br>
            <a:endParaRPr lang="en-US" dirty="0"/>
          </a:p>
        </p:txBody>
      </p:sp>
      <p:sp>
        <p:nvSpPr>
          <p:cNvPr id="3" name="Content Placeholder 2">
            <a:extLst>
              <a:ext uri="{FF2B5EF4-FFF2-40B4-BE49-F238E27FC236}">
                <a16:creationId xmlns:a16="http://schemas.microsoft.com/office/drawing/2014/main" id="{DECBC195-3D78-36A6-D528-8210C15EE25A}"/>
              </a:ext>
            </a:extLst>
          </p:cNvPr>
          <p:cNvSpPr>
            <a:spLocks noGrp="1"/>
          </p:cNvSpPr>
          <p:nvPr>
            <p:ph idx="1"/>
          </p:nvPr>
        </p:nvSpPr>
        <p:spPr>
          <a:xfrm>
            <a:off x="373625" y="1465005"/>
            <a:ext cx="8445909" cy="4227871"/>
          </a:xfrm>
        </p:spPr>
        <p:txBody>
          <a:bodyPr/>
          <a:lstStyle/>
          <a:p>
            <a:r>
              <a:rPr lang="en-US" sz="2000" dirty="0">
                <a:effectLst/>
                <a:latin typeface="Calibri"/>
                <a:ea typeface="Calibri" panose="020F0502020204030204" pitchFamily="34" charset="0"/>
                <a:cs typeface="Times New Roman"/>
              </a:rPr>
              <a:t>A key requirement in </a:t>
            </a:r>
            <a:r>
              <a:rPr lang="en-US" sz="2000" dirty="0">
                <a:latin typeface="Calibri"/>
                <a:ea typeface="Calibri" panose="020F0502020204030204" pitchFamily="34" charset="0"/>
                <a:cs typeface="Times New Roman"/>
              </a:rPr>
              <a:t>TFFA </a:t>
            </a:r>
            <a:r>
              <a:rPr lang="en-US" sz="2000" dirty="0">
                <a:effectLst/>
                <a:latin typeface="Calibri"/>
                <a:ea typeface="Calibri" panose="020F0502020204030204" pitchFamily="34" charset="0"/>
                <a:cs typeface="Times New Roman"/>
              </a:rPr>
              <a:t>is labeling guidelines</a:t>
            </a:r>
            <a:r>
              <a:rPr lang="en-US" sz="2000" dirty="0">
                <a:latin typeface="Calibri"/>
                <a:ea typeface="Calibri" panose="020F0502020204030204" pitchFamily="34" charset="0"/>
                <a:cs typeface="Times New Roman"/>
              </a:rPr>
              <a:t>  </a:t>
            </a:r>
            <a:endParaRPr lang="en-US" sz="1400" dirty="0">
              <a:effectLst/>
            </a:endParaRPr>
          </a:p>
          <a:p>
            <a:endParaRPr lang="en-US" sz="1400" dirty="0">
              <a:latin typeface="ＭＳ Ｐゴシック"/>
              <a:ea typeface="ＭＳ Ｐゴシック"/>
              <a:cs typeface="Arial"/>
            </a:endParaRPr>
          </a:p>
          <a:p>
            <a:r>
              <a:rPr lang="en-US" sz="2000" dirty="0">
                <a:effectLst/>
                <a:latin typeface="Calibri"/>
                <a:ea typeface="Calibri" panose="020F0502020204030204" pitchFamily="34" charset="0"/>
                <a:cs typeface="Times New Roman"/>
              </a:rPr>
              <a:t>Required information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Producer information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producer’s name</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home address</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telephone number </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Common/usual name of product </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3)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Ingredients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food in descending order based on weight </a:t>
            </a:r>
          </a:p>
          <a:p>
            <a:pPr marL="457200" lvl="1" indent="0">
              <a:buNone/>
            </a:pPr>
            <a:r>
              <a:rPr lang="en-US" sz="1800" dirty="0">
                <a:effectLst/>
                <a:latin typeface="Calibri"/>
                <a:ea typeface="Calibri" panose="020F0502020204030204" pitchFamily="34" charset="0"/>
                <a:cs typeface="Times New Roman"/>
              </a:rPr>
              <a:t>4) The following statement: “</a:t>
            </a:r>
            <a:r>
              <a:rPr lang="en-US" sz="1800" b="1" dirty="0">
                <a:effectLst/>
                <a:latin typeface="Calibri"/>
                <a:ea typeface="Calibri" panose="020F0502020204030204" pitchFamily="34" charset="0"/>
                <a:cs typeface="Times New Roman"/>
              </a:rPr>
              <a:t>This product was produced at a private residence that is exempt from state licensing and inspection. This product may contain allergens.</a:t>
            </a:r>
            <a:r>
              <a:rPr lang="en-US" sz="1800" dirty="0">
                <a:effectLst/>
                <a:latin typeface="Calibri"/>
                <a:ea typeface="Calibri" panose="020F0502020204030204" pitchFamily="34" charset="0"/>
                <a:cs typeface="Times New Roman"/>
              </a:rPr>
              <a:t>”</a:t>
            </a:r>
            <a:r>
              <a:rPr lang="en-US" sz="1800" dirty="0">
                <a:latin typeface="Calibri"/>
              </a:rPr>
              <a:t> </a:t>
            </a:r>
          </a:p>
          <a:p>
            <a:r>
              <a:rPr lang="en-US" sz="2000" i="1" dirty="0">
                <a:latin typeface="Calibri"/>
              </a:rPr>
              <a:t>Suggested information – for TCS foods – include “Keep Refrigerated” on the label.</a:t>
            </a:r>
            <a:endParaRPr lang="en-US" sz="2000" i="1" dirty="0"/>
          </a:p>
        </p:txBody>
      </p:sp>
    </p:spTree>
    <p:extLst>
      <p:ext uri="{BB962C8B-B14F-4D97-AF65-F5344CB8AC3E}">
        <p14:creationId xmlns:p14="http://schemas.microsoft.com/office/powerpoint/2010/main" val="1019371286"/>
      </p:ext>
    </p:extLst>
  </p:cSld>
  <p:clrMapOvr>
    <a:masterClrMapping/>
  </p:clrMapOvr>
  <mc:AlternateContent xmlns:mc="http://schemas.openxmlformats.org/markup-compatibility/2006" xmlns:p14="http://schemas.microsoft.com/office/powerpoint/2010/main">
    <mc:Choice Requires="p14">
      <p:transition spd="slow" p14:dur="2000" advTm="42318"/>
    </mc:Choice>
    <mc:Fallback xmlns="">
      <p:transition spd="slow" advTm="4231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E2875-BA35-FBDF-85D7-33FD580ADB5D}"/>
            </a:ext>
          </a:extLst>
        </p:cNvPr>
        <p:cNvGrpSpPr/>
        <p:nvPr/>
      </p:nvGrpSpPr>
      <p:grpSpPr>
        <a:xfrm>
          <a:off x="0" y="0"/>
          <a:ext cx="0" cy="0"/>
          <a:chOff x="0" y="0"/>
          <a:chExt cx="0" cy="0"/>
        </a:xfrm>
      </p:grpSpPr>
      <p:pic>
        <p:nvPicPr>
          <p:cNvPr id="3" name="Picture 2" descr="A jar of pickled beets&#10;&#10;AI-generated content may be incorrect.">
            <a:extLst>
              <a:ext uri="{FF2B5EF4-FFF2-40B4-BE49-F238E27FC236}">
                <a16:creationId xmlns:a16="http://schemas.microsoft.com/office/drawing/2014/main" id="{254A2613-411E-217F-5C04-4F24FE0F2DBC}"/>
              </a:ext>
            </a:extLst>
          </p:cNvPr>
          <p:cNvPicPr>
            <a:picLocks noChangeAspect="1"/>
          </p:cNvPicPr>
          <p:nvPr/>
        </p:nvPicPr>
        <p:blipFill>
          <a:blip r:embed="rId3"/>
          <a:srcRect t="4031" b="5091"/>
          <a:stretch>
            <a:fillRect/>
          </a:stretch>
        </p:blipFill>
        <p:spPr>
          <a:xfrm>
            <a:off x="1019907" y="1187479"/>
            <a:ext cx="3250740" cy="4431323"/>
          </a:xfrm>
          <a:prstGeom prst="rect">
            <a:avLst/>
          </a:prstGeom>
        </p:spPr>
      </p:pic>
      <p:pic>
        <p:nvPicPr>
          <p:cNvPr id="7" name="Picture 6" descr="A jar of red jam&#10;&#10;AI-generated content may be incorrect.">
            <a:extLst>
              <a:ext uri="{FF2B5EF4-FFF2-40B4-BE49-F238E27FC236}">
                <a16:creationId xmlns:a16="http://schemas.microsoft.com/office/drawing/2014/main" id="{9525379F-EE68-9D46-F4D4-0A3F1DEC44E6}"/>
              </a:ext>
            </a:extLst>
          </p:cNvPr>
          <p:cNvPicPr>
            <a:picLocks noChangeAspect="1"/>
          </p:cNvPicPr>
          <p:nvPr/>
        </p:nvPicPr>
        <p:blipFill>
          <a:blip r:embed="rId4"/>
          <a:srcRect t="4031" b="5091"/>
          <a:stretch>
            <a:fillRect/>
          </a:stretch>
        </p:blipFill>
        <p:spPr>
          <a:xfrm>
            <a:off x="4727159" y="1187479"/>
            <a:ext cx="3250740" cy="4431323"/>
          </a:xfrm>
          <a:prstGeom prst="rect">
            <a:avLst/>
          </a:prstGeom>
        </p:spPr>
      </p:pic>
    </p:spTree>
    <p:extLst>
      <p:ext uri="{BB962C8B-B14F-4D97-AF65-F5344CB8AC3E}">
        <p14:creationId xmlns:p14="http://schemas.microsoft.com/office/powerpoint/2010/main" val="3411509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93B5560-8C2B-7A48-A636-137A50943808}"/>
              </a:ext>
            </a:extLst>
          </p:cNvPr>
          <p:cNvGrpSpPr/>
          <p:nvPr/>
        </p:nvGrpSpPr>
        <p:grpSpPr>
          <a:xfrm>
            <a:off x="678426" y="1482007"/>
            <a:ext cx="8278761" cy="5590050"/>
            <a:chOff x="511277" y="744588"/>
            <a:chExt cx="8278761" cy="5590050"/>
          </a:xfrm>
        </p:grpSpPr>
        <p:pic>
          <p:nvPicPr>
            <p:cNvPr id="7" name="Picture 6" descr="A couple of cookies in plastic bags&#10;&#10;Description automatically generated">
              <a:extLst>
                <a:ext uri="{FF2B5EF4-FFF2-40B4-BE49-F238E27FC236}">
                  <a16:creationId xmlns:a16="http://schemas.microsoft.com/office/drawing/2014/main" id="{92CB91E3-4D1C-D247-A497-4FC2CA0ACD80}"/>
                </a:ext>
              </a:extLst>
            </p:cNvPr>
            <p:cNvPicPr>
              <a:picLocks noChangeAspect="1"/>
            </p:cNvPicPr>
            <p:nvPr/>
          </p:nvPicPr>
          <p:blipFill>
            <a:blip r:embed="rId3"/>
            <a:stretch>
              <a:fillRect/>
            </a:stretch>
          </p:blipFill>
          <p:spPr>
            <a:xfrm>
              <a:off x="511277" y="744588"/>
              <a:ext cx="8278761" cy="5590050"/>
            </a:xfrm>
            <a:prstGeom prst="rect">
              <a:avLst/>
            </a:prstGeom>
          </p:spPr>
        </p:pic>
        <p:sp>
          <p:nvSpPr>
            <p:cNvPr id="5" name="Left Brace 4">
              <a:extLst>
                <a:ext uri="{FF2B5EF4-FFF2-40B4-BE49-F238E27FC236}">
                  <a16:creationId xmlns:a16="http://schemas.microsoft.com/office/drawing/2014/main" id="{72C325C5-4671-1142-4CF7-47F1CB67AD08}"/>
                </a:ext>
              </a:extLst>
            </p:cNvPr>
            <p:cNvSpPr/>
            <p:nvPr/>
          </p:nvSpPr>
          <p:spPr>
            <a:xfrm>
              <a:off x="7688826" y="2782529"/>
              <a:ext cx="137651" cy="294968"/>
            </a:xfrm>
            <a:prstGeom prst="leftBrace">
              <a:avLst/>
            </a:prstGeom>
            <a:solidFill>
              <a:srgbClr val="C00000"/>
            </a:solid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C21B9707-F2FC-A412-7629-09EEA8D9437C}"/>
                </a:ext>
              </a:extLst>
            </p:cNvPr>
            <p:cNvSpPr/>
            <p:nvPr/>
          </p:nvSpPr>
          <p:spPr>
            <a:xfrm>
              <a:off x="6263148" y="3539613"/>
              <a:ext cx="147484" cy="285135"/>
            </a:xfrm>
            <a:prstGeom prst="rightBrace">
              <a:avLst/>
            </a:prstGeom>
            <a:solidFill>
              <a:srgbClr val="C00000"/>
            </a:solid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F4B1316-3BA0-22B8-C25D-8C49DA5AFB89}"/>
                </a:ext>
              </a:extLst>
            </p:cNvPr>
            <p:cNvCxnSpPr/>
            <p:nvPr/>
          </p:nvCxnSpPr>
          <p:spPr>
            <a:xfrm>
              <a:off x="7826477" y="3077497"/>
              <a:ext cx="68825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71BD70-4588-D63B-79BC-F6A8190B10C9}"/>
                </a:ext>
              </a:extLst>
            </p:cNvPr>
            <p:cNvCxnSpPr>
              <a:cxnSpLocks/>
            </p:cNvCxnSpPr>
            <p:nvPr/>
          </p:nvCxnSpPr>
          <p:spPr>
            <a:xfrm>
              <a:off x="4753896" y="3298722"/>
              <a:ext cx="3760839"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C8F051B-1F8F-8BCA-0311-26257917E1BC}"/>
                </a:ext>
              </a:extLst>
            </p:cNvPr>
            <p:cNvCxnSpPr>
              <a:cxnSpLocks/>
            </p:cNvCxnSpPr>
            <p:nvPr/>
          </p:nvCxnSpPr>
          <p:spPr>
            <a:xfrm>
              <a:off x="4753896" y="3539613"/>
              <a:ext cx="3760839"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EAC14F-88DB-CE5F-7B02-B3CB7AC21EF5}"/>
                </a:ext>
              </a:extLst>
            </p:cNvPr>
            <p:cNvCxnSpPr>
              <a:cxnSpLocks/>
              <a:endCxn id="8" idx="2"/>
            </p:cNvCxnSpPr>
            <p:nvPr/>
          </p:nvCxnSpPr>
          <p:spPr>
            <a:xfrm>
              <a:off x="4753896" y="3824748"/>
              <a:ext cx="1509252"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8" name="Title 1">
            <a:extLst>
              <a:ext uri="{FF2B5EF4-FFF2-40B4-BE49-F238E27FC236}">
                <a16:creationId xmlns:a16="http://schemas.microsoft.com/office/drawing/2014/main" id="{C23E0F10-57D7-7E66-3D05-FE779AE346B3}"/>
              </a:ext>
            </a:extLst>
          </p:cNvPr>
          <p:cNvSpPr>
            <a:spLocks noGrp="1"/>
          </p:cNvSpPr>
          <p:nvPr>
            <p:ph type="title"/>
          </p:nvPr>
        </p:nvSpPr>
        <p:spPr>
          <a:xfrm>
            <a:off x="457200" y="457200"/>
            <a:ext cx="8229600" cy="1371600"/>
          </a:xfrm>
        </p:spPr>
        <p:txBody>
          <a:bodyPr/>
          <a:lstStyle/>
          <a:p>
            <a:pPr algn="ctr"/>
            <a:r>
              <a:rPr lang="en-US" dirty="0"/>
              <a:t>Labeling Example (with sub-ingredients)</a:t>
            </a:r>
          </a:p>
        </p:txBody>
      </p:sp>
    </p:spTree>
    <p:extLst>
      <p:ext uri="{BB962C8B-B14F-4D97-AF65-F5344CB8AC3E}">
        <p14:creationId xmlns:p14="http://schemas.microsoft.com/office/powerpoint/2010/main" val="11144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00F1-181C-E777-1A33-1A9F2DCD26CD}"/>
              </a:ext>
            </a:extLst>
          </p:cNvPr>
          <p:cNvSpPr>
            <a:spLocks noGrp="1"/>
          </p:cNvSpPr>
          <p:nvPr>
            <p:ph type="title"/>
          </p:nvPr>
        </p:nvSpPr>
        <p:spPr/>
        <p:txBody>
          <a:bodyPr/>
          <a:lstStyle/>
          <a:p>
            <a:r>
              <a:rPr lang="en-US" dirty="0"/>
              <a:t>TCS foods Examples</a:t>
            </a:r>
          </a:p>
        </p:txBody>
      </p:sp>
      <p:pic>
        <p:nvPicPr>
          <p:cNvPr id="6" name="Picture 5" descr="A container of chicken salad&#10;&#10;AI-generated content may be incorrect.">
            <a:extLst>
              <a:ext uri="{FF2B5EF4-FFF2-40B4-BE49-F238E27FC236}">
                <a16:creationId xmlns:a16="http://schemas.microsoft.com/office/drawing/2014/main" id="{218CA46E-658B-42A6-911E-914865F2B703}"/>
              </a:ext>
            </a:extLst>
          </p:cNvPr>
          <p:cNvPicPr>
            <a:picLocks noChangeAspect="1"/>
          </p:cNvPicPr>
          <p:nvPr/>
        </p:nvPicPr>
        <p:blipFill>
          <a:blip r:embed="rId3"/>
          <a:srcRect l="11602" t="3783" r="15720" b="3201"/>
          <a:stretch>
            <a:fillRect/>
          </a:stretch>
        </p:blipFill>
        <p:spPr>
          <a:xfrm>
            <a:off x="542084" y="1603441"/>
            <a:ext cx="3748474" cy="3198239"/>
          </a:xfrm>
          <a:prstGeom prst="rect">
            <a:avLst/>
          </a:prstGeom>
        </p:spPr>
      </p:pic>
      <p:pic>
        <p:nvPicPr>
          <p:cNvPr id="8" name="Picture 7" descr="A container of cheese with a label&#10;&#10;AI-generated content may be incorrect.">
            <a:extLst>
              <a:ext uri="{FF2B5EF4-FFF2-40B4-BE49-F238E27FC236}">
                <a16:creationId xmlns:a16="http://schemas.microsoft.com/office/drawing/2014/main" id="{1EA3A46A-479D-DF17-AA04-BC6958967BE2}"/>
              </a:ext>
            </a:extLst>
          </p:cNvPr>
          <p:cNvPicPr>
            <a:picLocks noChangeAspect="1"/>
          </p:cNvPicPr>
          <p:nvPr/>
        </p:nvPicPr>
        <p:blipFill>
          <a:blip r:embed="rId4"/>
          <a:srcRect l="11684" t="4521" r="14380" b="2484"/>
          <a:stretch>
            <a:fillRect/>
          </a:stretch>
        </p:blipFill>
        <p:spPr>
          <a:xfrm>
            <a:off x="4787821" y="3202561"/>
            <a:ext cx="3814095" cy="3198239"/>
          </a:xfrm>
          <a:prstGeom prst="rect">
            <a:avLst/>
          </a:prstGeom>
        </p:spPr>
      </p:pic>
    </p:spTree>
    <p:extLst>
      <p:ext uri="{BB962C8B-B14F-4D97-AF65-F5344CB8AC3E}">
        <p14:creationId xmlns:p14="http://schemas.microsoft.com/office/powerpoint/2010/main" val="79599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A08-6861-C032-2E18-F1025426EA77}"/>
              </a:ext>
            </a:extLst>
          </p:cNvPr>
          <p:cNvSpPr>
            <a:spLocks noGrp="1"/>
          </p:cNvSpPr>
          <p:nvPr>
            <p:ph type="title"/>
          </p:nvPr>
        </p:nvSpPr>
        <p:spPr/>
        <p:txBody>
          <a:bodyPr/>
          <a:lstStyle/>
          <a:p>
            <a:pPr algn="ctr"/>
            <a:r>
              <a:rPr lang="en-US" dirty="0"/>
              <a:t>TFFA – Labeling Options</a:t>
            </a:r>
          </a:p>
        </p:txBody>
      </p:sp>
      <p:sp>
        <p:nvSpPr>
          <p:cNvPr id="3" name="Content Placeholder 2">
            <a:extLst>
              <a:ext uri="{FF2B5EF4-FFF2-40B4-BE49-F238E27FC236}">
                <a16:creationId xmlns:a16="http://schemas.microsoft.com/office/drawing/2014/main" id="{DECBC195-3D78-36A6-D528-8210C15EE25A}"/>
              </a:ext>
            </a:extLst>
          </p:cNvPr>
          <p:cNvSpPr>
            <a:spLocks noGrp="1"/>
          </p:cNvSpPr>
          <p:nvPr>
            <p:ph idx="1"/>
          </p:nvPr>
        </p:nvSpPr>
        <p:spPr>
          <a:xfrm>
            <a:off x="457200" y="1676400"/>
            <a:ext cx="8229600" cy="3886200"/>
          </a:xfrm>
        </p:spPr>
        <p:txBody>
          <a:bodyPr/>
          <a:lstStyle/>
          <a:p>
            <a:r>
              <a:rPr lang="en-US" sz="2400" dirty="0">
                <a:effectLst/>
                <a:latin typeface="Calibri"/>
                <a:ea typeface="Calibri" panose="020F0502020204030204" pitchFamily="34" charset="0"/>
                <a:cs typeface="Times New Roman"/>
              </a:rPr>
              <a:t>There are no alternatives for any of the information required on the label.</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endParaRPr lang="en-US" sz="2400" dirty="0">
              <a:latin typeface="Calibri"/>
              <a:ea typeface="Calibri" panose="020F0502020204030204" pitchFamily="34" charset="0"/>
              <a:cs typeface="Times New Roman"/>
            </a:endParaRPr>
          </a:p>
          <a:p>
            <a:r>
              <a:rPr lang="en-US" sz="2400" dirty="0">
                <a:effectLst/>
                <a:latin typeface="Calibri"/>
                <a:ea typeface="Calibri" panose="020F0502020204030204" pitchFamily="34" charset="0"/>
                <a:cs typeface="Times New Roman"/>
              </a:rPr>
              <a:t>If </a:t>
            </a:r>
            <a:r>
              <a:rPr lang="en-US" sz="2400" dirty="0">
                <a:latin typeface="Calibri"/>
                <a:ea typeface="Calibri" panose="020F0502020204030204" pitchFamily="34" charset="0"/>
                <a:cs typeface="Times New Roman"/>
              </a:rPr>
              <a:t>you</a:t>
            </a:r>
            <a:r>
              <a:rPr lang="en-US" sz="2400" dirty="0">
                <a:effectLst/>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do</a:t>
            </a:r>
            <a:r>
              <a:rPr lang="en-US" sz="2400" dirty="0">
                <a:effectLst/>
                <a:latin typeface="Calibri"/>
                <a:ea typeface="Calibri" panose="020F0502020204030204" pitchFamily="34" charset="0"/>
                <a:cs typeface="Times New Roman"/>
              </a:rPr>
              <a:t> not want to have identifying personal information on the label, </a:t>
            </a:r>
            <a:r>
              <a:rPr lang="en-US" sz="2400" dirty="0">
                <a:latin typeface="Calibri"/>
                <a:ea typeface="Calibri" panose="020F0502020204030204" pitchFamily="34" charset="0"/>
                <a:cs typeface="Times New Roman"/>
              </a:rPr>
              <a:t>you</a:t>
            </a:r>
            <a:r>
              <a:rPr lang="en-US" sz="2400" dirty="0">
                <a:effectLst/>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need to become</a:t>
            </a:r>
            <a:r>
              <a:rPr lang="en-US" sz="2400" dirty="0">
                <a:effectLst/>
                <a:latin typeface="Calibri"/>
                <a:ea typeface="Calibri" panose="020F0502020204030204" pitchFamily="34" charset="0"/>
                <a:cs typeface="Times New Roman"/>
              </a:rPr>
              <a:t> a licensed food manufacturer. </a:t>
            </a:r>
            <a:r>
              <a:rPr lang="en-US" sz="2400">
                <a:effectLst/>
                <a:latin typeface="Calibri"/>
                <a:ea typeface="Calibri" panose="020F0502020204030204" pitchFamily="34" charset="0"/>
                <a:cs typeface="Times New Roman"/>
              </a:rPr>
              <a:t>Then</a:t>
            </a:r>
            <a:r>
              <a:rPr lang="en-US" sz="2400" dirty="0">
                <a:effectLst/>
                <a:latin typeface="Calibri"/>
                <a:ea typeface="Calibri" panose="020F0502020204030204" pitchFamily="34" charset="0"/>
                <a:cs typeface="Times New Roman"/>
              </a:rPr>
              <a:t>, the manufacturing location is included on the label.</a:t>
            </a:r>
            <a:endParaRPr lang="en-US" sz="1600" dirty="0">
              <a:latin typeface="Calibri"/>
              <a:ea typeface="ＭＳ Ｐゴシック"/>
            </a:endParaRPr>
          </a:p>
          <a:p>
            <a:pPr marL="0" indent="0">
              <a:buNone/>
            </a:pPr>
            <a:endParaRPr lang="en-US" sz="1600" dirty="0">
              <a:latin typeface="Calibri"/>
              <a:ea typeface="ＭＳ Ｐゴシック"/>
              <a:cs typeface="Times New Roman" panose="02020603050405020304" pitchFamily="18" charset="0"/>
            </a:endParaRPr>
          </a:p>
        </p:txBody>
      </p:sp>
    </p:spTree>
    <p:extLst>
      <p:ext uri="{BB962C8B-B14F-4D97-AF65-F5344CB8AC3E}">
        <p14:creationId xmlns:p14="http://schemas.microsoft.com/office/powerpoint/2010/main" val="4147455379"/>
      </p:ext>
    </p:extLst>
  </p:cSld>
  <p:clrMapOvr>
    <a:masterClrMapping/>
  </p:clrMapOvr>
  <mc:AlternateContent xmlns:mc="http://schemas.openxmlformats.org/markup-compatibility/2006" xmlns:p14="http://schemas.microsoft.com/office/powerpoint/2010/main">
    <mc:Choice Requires="p14">
      <p:transition spd="slow" p14:dur="2000" advTm="42318"/>
    </mc:Choice>
    <mc:Fallback xmlns="">
      <p:transition spd="slow" advTm="4231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A08-6861-C032-2E18-F1025426EA77}"/>
              </a:ext>
            </a:extLst>
          </p:cNvPr>
          <p:cNvSpPr>
            <a:spLocks noGrp="1"/>
          </p:cNvSpPr>
          <p:nvPr>
            <p:ph type="title"/>
          </p:nvPr>
        </p:nvSpPr>
        <p:spPr/>
        <p:txBody>
          <a:bodyPr/>
          <a:lstStyle/>
          <a:p>
            <a:pPr algn="ctr"/>
            <a:r>
              <a:rPr lang="en-US" dirty="0"/>
              <a:t>Labeling - allergens</a:t>
            </a:r>
          </a:p>
        </p:txBody>
      </p:sp>
      <p:sp>
        <p:nvSpPr>
          <p:cNvPr id="3" name="Content Placeholder 2">
            <a:extLst>
              <a:ext uri="{FF2B5EF4-FFF2-40B4-BE49-F238E27FC236}">
                <a16:creationId xmlns:a16="http://schemas.microsoft.com/office/drawing/2014/main" id="{DECBC195-3D78-36A6-D528-8210C15EE25A}"/>
              </a:ext>
            </a:extLst>
          </p:cNvPr>
          <p:cNvSpPr>
            <a:spLocks noGrp="1"/>
          </p:cNvSpPr>
          <p:nvPr>
            <p:ph idx="1"/>
          </p:nvPr>
        </p:nvSpPr>
        <p:spPr>
          <a:xfrm>
            <a:off x="457200" y="1676400"/>
            <a:ext cx="8229600" cy="3886200"/>
          </a:xfrm>
        </p:spPr>
        <p:txBody>
          <a:bodyPr/>
          <a:lstStyle/>
          <a:p>
            <a:r>
              <a:rPr lang="en-US" sz="2400" dirty="0">
                <a:latin typeface="Calibri"/>
                <a:ea typeface="Calibri" panose="020F0502020204030204" pitchFamily="34" charset="0"/>
                <a:cs typeface="Times New Roman"/>
              </a:rPr>
              <a:t>People</a:t>
            </a:r>
            <a:r>
              <a:rPr lang="en-US" sz="2400" dirty="0">
                <a:effectLst/>
                <a:latin typeface="Calibri"/>
                <a:ea typeface="Calibri" panose="020F0502020204030204" pitchFamily="34" charset="0"/>
                <a:cs typeface="Times New Roman"/>
              </a:rPr>
              <a:t> with food allergens </a:t>
            </a:r>
            <a:r>
              <a:rPr lang="en-US" sz="2400" dirty="0">
                <a:latin typeface="Calibri"/>
                <a:ea typeface="Calibri" panose="020F0502020204030204" pitchFamily="34" charset="0"/>
                <a:cs typeface="Times New Roman"/>
              </a:rPr>
              <a:t>need</a:t>
            </a:r>
            <a:r>
              <a:rPr lang="en-US" sz="2400" dirty="0">
                <a:effectLst/>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to </a:t>
            </a:r>
            <a:r>
              <a:rPr lang="en-US" sz="2400" dirty="0">
                <a:effectLst/>
                <a:latin typeface="Calibri"/>
                <a:ea typeface="Calibri" panose="020F0502020204030204" pitchFamily="34" charset="0"/>
                <a:cs typeface="Times New Roman"/>
              </a:rPr>
              <a:t>make an educated decision about the foods they buy.</a:t>
            </a:r>
            <a:r>
              <a:rPr lang="en-US" sz="1600" dirty="0">
                <a:latin typeface="Calibri"/>
                <a:ea typeface="ＭＳ Ｐゴシック"/>
              </a:rPr>
              <a:t> </a:t>
            </a:r>
            <a:endParaRPr lang="en-US" sz="3600" dirty="0"/>
          </a:p>
          <a:p>
            <a:endParaRPr lang="en-US" sz="1600" dirty="0">
              <a:effectLst/>
            </a:endParaRPr>
          </a:p>
          <a:p>
            <a:r>
              <a:rPr lang="en-US" sz="2400" dirty="0">
                <a:latin typeface="Calibri"/>
                <a:ea typeface="Calibri" panose="020F0502020204030204" pitchFamily="34" charset="0"/>
                <a:cs typeface="Times New Roman"/>
              </a:rPr>
              <a:t>Many times sub-ingredients contain allergens, e.g. </a:t>
            </a:r>
            <a:r>
              <a:rPr lang="en-US" sz="2400" dirty="0">
                <a:effectLst/>
                <a:latin typeface="Calibri"/>
                <a:ea typeface="Calibri" panose="020F0502020204030204" pitchFamily="34" charset="0"/>
                <a:cs typeface="Times New Roman"/>
              </a:rPr>
              <a:t>“chocolate chips (sugar, chocolate liquor, cocoa butter, milk fat, soy lecithin, and vanilla)”.</a:t>
            </a:r>
            <a:endParaRPr lang="en-US" sz="1600" dirty="0"/>
          </a:p>
          <a:p>
            <a:endParaRPr lang="en-US" sz="1600" dirty="0">
              <a:effectLst/>
            </a:endParaRPr>
          </a:p>
          <a:p>
            <a:r>
              <a:rPr lang="en-US" sz="2400" dirty="0">
                <a:latin typeface="Calibri"/>
                <a:ea typeface="ＭＳ Ｐゴシック"/>
                <a:cs typeface="Arial"/>
              </a:rPr>
              <a:t>Nine major allergens recognized in the US (must be identified):  </a:t>
            </a:r>
            <a:r>
              <a:rPr lang="en-US" sz="2400" u="sng" dirty="0">
                <a:latin typeface="Calibri"/>
                <a:ea typeface="ＭＳ Ｐゴシック"/>
                <a:cs typeface="Arial"/>
              </a:rPr>
              <a:t>milk, soy, peanuts, tree nuts, fish, shellfish, eggs, wheat, sesame</a:t>
            </a:r>
            <a:endParaRPr lang="en-US" sz="2400" u="sng" dirty="0">
              <a:cs typeface="Arial"/>
            </a:endParaRPr>
          </a:p>
          <a:p>
            <a:endParaRPr lang="en-US" sz="1600" dirty="0">
              <a:cs typeface="Arial"/>
            </a:endParaRPr>
          </a:p>
          <a:p>
            <a:endParaRPr lang="en-US" sz="1600" dirty="0">
              <a:cs typeface="Arial"/>
            </a:endParaRPr>
          </a:p>
          <a:p>
            <a:endParaRPr lang="en-US" sz="1800" dirty="0">
              <a:cs typeface="Times New Roman" panose="02020603050405020304" pitchFamily="18" charset="0"/>
            </a:endParaRPr>
          </a:p>
        </p:txBody>
      </p:sp>
      <p:sp>
        <p:nvSpPr>
          <p:cNvPr id="4" name="Oval 3">
            <a:extLst>
              <a:ext uri="{FF2B5EF4-FFF2-40B4-BE49-F238E27FC236}">
                <a16:creationId xmlns:a16="http://schemas.microsoft.com/office/drawing/2014/main" id="{2D103DF9-A454-A390-0486-613E1EF7BCF5}"/>
              </a:ext>
            </a:extLst>
          </p:cNvPr>
          <p:cNvSpPr/>
          <p:nvPr/>
        </p:nvSpPr>
        <p:spPr>
          <a:xfrm>
            <a:off x="7852647" y="3194255"/>
            <a:ext cx="713129" cy="396109"/>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CE8905E-9AF6-233E-B9B6-0271CCFE8E61}"/>
              </a:ext>
            </a:extLst>
          </p:cNvPr>
          <p:cNvSpPr/>
          <p:nvPr/>
        </p:nvSpPr>
        <p:spPr>
          <a:xfrm>
            <a:off x="1344706" y="3590364"/>
            <a:ext cx="560439" cy="334296"/>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81094"/>
      </p:ext>
    </p:extLst>
  </p:cSld>
  <p:clrMapOvr>
    <a:masterClrMapping/>
  </p:clrMapOvr>
  <mc:AlternateContent xmlns:mc="http://schemas.openxmlformats.org/markup-compatibility/2006" xmlns:p14="http://schemas.microsoft.com/office/powerpoint/2010/main">
    <mc:Choice Requires="p14">
      <p:transition spd="slow" p14:dur="2000" advTm="42318"/>
    </mc:Choice>
    <mc:Fallback xmlns="">
      <p:transition spd="slow" advTm="42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59F5-4270-0158-1292-7B5ACF20F8AD}"/>
              </a:ext>
            </a:extLst>
          </p:cNvPr>
          <p:cNvSpPr>
            <a:spLocks noGrp="1"/>
          </p:cNvSpPr>
          <p:nvPr>
            <p:ph type="title"/>
          </p:nvPr>
        </p:nvSpPr>
        <p:spPr/>
        <p:txBody>
          <a:bodyPr/>
          <a:lstStyle/>
          <a:p>
            <a:pPr algn="ctr"/>
            <a:r>
              <a:rPr lang="en-US" dirty="0"/>
              <a:t>Where does the labeling information go?</a:t>
            </a:r>
          </a:p>
        </p:txBody>
      </p:sp>
      <p:sp>
        <p:nvSpPr>
          <p:cNvPr id="3" name="Content Placeholder 2">
            <a:extLst>
              <a:ext uri="{FF2B5EF4-FFF2-40B4-BE49-F238E27FC236}">
                <a16:creationId xmlns:a16="http://schemas.microsoft.com/office/drawing/2014/main" id="{360AECE0-B818-371B-9B9C-7B8E36BFE683}"/>
              </a:ext>
            </a:extLst>
          </p:cNvPr>
          <p:cNvSpPr>
            <a:spLocks noGrp="1"/>
          </p:cNvSpPr>
          <p:nvPr>
            <p:ph idx="1"/>
          </p:nvPr>
        </p:nvSpPr>
        <p:spPr>
          <a:xfrm>
            <a:off x="457200" y="1524000"/>
            <a:ext cx="8229600" cy="4800600"/>
          </a:xfrm>
        </p:spPr>
        <p:txBody>
          <a:bodyPr/>
          <a:lstStyle/>
          <a:p>
            <a:r>
              <a:rPr lang="en-US" sz="2500" dirty="0"/>
              <a:t>Must be on a label (if packaged or sold in bulk)</a:t>
            </a:r>
          </a:p>
          <a:p>
            <a:pPr lvl="1"/>
            <a:r>
              <a:rPr lang="en-US" sz="2300" dirty="0"/>
              <a:t>attached to the product</a:t>
            </a:r>
          </a:p>
          <a:p>
            <a:pPr lvl="1"/>
            <a:r>
              <a:rPr lang="en-US" sz="2300" dirty="0"/>
              <a:t>attached to the bulk container</a:t>
            </a:r>
          </a:p>
          <a:p>
            <a:r>
              <a:rPr lang="en-US" sz="2500" dirty="0"/>
              <a:t>On a placard - </a:t>
            </a:r>
            <a:r>
              <a:rPr lang="en-US" sz="2000" dirty="0"/>
              <a:t>displayed at the point of sale if product is not packaged or sold from a bulk container </a:t>
            </a:r>
          </a:p>
          <a:p>
            <a:r>
              <a:rPr lang="en-US" sz="2500" dirty="0"/>
              <a:t>On the website - </a:t>
            </a:r>
            <a:r>
              <a:rPr lang="en-US" sz="2000" dirty="0"/>
              <a:t>where the product is sold (only non-TCS products sold online)</a:t>
            </a:r>
            <a:endParaRPr lang="en-US" sz="2500" dirty="0"/>
          </a:p>
          <a:p>
            <a:r>
              <a:rPr lang="en-US" sz="2500" dirty="0"/>
              <a:t>If product is sold by telephone or custom order, the seller must inform the consumer that the product is produced at a private residence that is exempt from state licensing and inspection</a:t>
            </a:r>
          </a:p>
          <a:p>
            <a:endParaRPr lang="en-US" dirty="0"/>
          </a:p>
        </p:txBody>
      </p:sp>
    </p:spTree>
    <p:extLst>
      <p:ext uri="{BB962C8B-B14F-4D97-AF65-F5344CB8AC3E}">
        <p14:creationId xmlns:p14="http://schemas.microsoft.com/office/powerpoint/2010/main" val="78024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dirty="0">
                <a:latin typeface="Calibri"/>
                <a:ea typeface="ＭＳ Ｐゴシック"/>
              </a:rPr>
              <a:t>Tennessee Food Freedom Act - History</a:t>
            </a:r>
            <a:endParaRPr lang="en-US" dirty="0"/>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818549"/>
            <a:ext cx="8229600" cy="4442494"/>
          </a:xfrm>
        </p:spPr>
        <p:txBody>
          <a:bodyPr/>
          <a:lstStyle/>
          <a:p>
            <a:r>
              <a:rPr lang="en-US" sz="1800" dirty="0">
                <a:latin typeface="Calibri"/>
                <a:ea typeface="Calibri"/>
                <a:cs typeface="Times New Roman"/>
              </a:rPr>
              <a:t>Before the Tennessee Food Freedom Act (2022), the production and sale of home-processed foods went through various iterations of exemptions/rules. Here is a brief summary.</a:t>
            </a:r>
            <a:endParaRPr lang="en-US" sz="1800" dirty="0">
              <a:ea typeface="Calibri"/>
              <a:cs typeface="Times New Roman"/>
            </a:endParaRPr>
          </a:p>
          <a:p>
            <a:pPr marL="0" indent="0">
              <a:buNone/>
            </a:pPr>
            <a:endParaRPr lang="en-US" sz="1800" dirty="0">
              <a:latin typeface="Calibri"/>
              <a:ea typeface="Calibri"/>
              <a:cs typeface="Times New Roman"/>
            </a:endParaRPr>
          </a:p>
          <a:p>
            <a:r>
              <a:rPr lang="en-US" sz="1800" dirty="0">
                <a:latin typeface="Calibri"/>
                <a:ea typeface="Calibri"/>
                <a:cs typeface="Times New Roman"/>
              </a:rPr>
              <a:t>Prior to 2007, rules prohibited the sale of home-processed foods.</a:t>
            </a:r>
          </a:p>
          <a:p>
            <a:pPr marL="0" indent="0">
              <a:buNone/>
            </a:pPr>
            <a:endParaRPr lang="en-US" sz="1800" dirty="0">
              <a:latin typeface="Calibri"/>
              <a:ea typeface="Calibri"/>
              <a:cs typeface="Times New Roman"/>
            </a:endParaRPr>
          </a:p>
          <a:p>
            <a:r>
              <a:rPr lang="en-US" sz="1800" dirty="0">
                <a:latin typeface="Calibri"/>
                <a:ea typeface="Calibri"/>
                <a:cs typeface="Times New Roman"/>
              </a:rPr>
              <a:t>2007 – Beginning of TN “Cottage Food Laws” </a:t>
            </a:r>
          </a:p>
          <a:p>
            <a:pPr lvl="1"/>
            <a:r>
              <a:rPr lang="en-US" sz="1800" b="1" dirty="0">
                <a:latin typeface="Calibri"/>
                <a:ea typeface="Calibri"/>
                <a:cs typeface="Times New Roman"/>
              </a:rPr>
              <a:t>Allowed </a:t>
            </a:r>
            <a:r>
              <a:rPr lang="en-US" sz="1800" b="1" u="sng" dirty="0">
                <a:latin typeface="Calibri"/>
                <a:ea typeface="Calibri"/>
                <a:cs typeface="Times New Roman"/>
              </a:rPr>
              <a:t>non-potentially hazardous</a:t>
            </a:r>
            <a:r>
              <a:rPr lang="en-US" sz="1800" b="1" dirty="0">
                <a:latin typeface="Calibri"/>
                <a:ea typeface="Calibri"/>
                <a:cs typeface="Times New Roman"/>
              </a:rPr>
              <a:t> foods</a:t>
            </a:r>
          </a:p>
          <a:p>
            <a:pPr lvl="1"/>
            <a:r>
              <a:rPr lang="en-US" sz="1800" b="1" dirty="0">
                <a:latin typeface="Calibri"/>
                <a:ea typeface="Calibri"/>
                <a:cs typeface="Times New Roman"/>
              </a:rPr>
              <a:t>TDA licensed home-based producers and inspected kitchens</a:t>
            </a:r>
          </a:p>
          <a:p>
            <a:pPr lvl="1"/>
            <a:r>
              <a:rPr lang="en-US" sz="1800" b="1" dirty="0">
                <a:latin typeface="Calibri"/>
                <a:ea typeface="Calibri"/>
                <a:cs typeface="Times New Roman"/>
              </a:rPr>
              <a:t>Producers were required to complete Food Safety Training – UT’s Domestic Kitchen Course</a:t>
            </a:r>
          </a:p>
          <a:p>
            <a:endParaRPr lang="en-US" dirty="0">
              <a:solidFill>
                <a:srgbClr val="000000"/>
              </a:solidFill>
            </a:endParaRPr>
          </a:p>
        </p:txBody>
      </p:sp>
    </p:spTree>
    <p:extLst>
      <p:ext uri="{BB962C8B-B14F-4D97-AF65-F5344CB8AC3E}">
        <p14:creationId xmlns:p14="http://schemas.microsoft.com/office/powerpoint/2010/main" val="3103007941"/>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3A2D-6B07-31E6-DD15-2817779CAF49}"/>
              </a:ext>
            </a:extLst>
          </p:cNvPr>
          <p:cNvSpPr>
            <a:spLocks noGrp="1"/>
          </p:cNvSpPr>
          <p:nvPr>
            <p:ph type="title"/>
          </p:nvPr>
        </p:nvSpPr>
        <p:spPr/>
        <p:txBody>
          <a:bodyPr/>
          <a:lstStyle/>
          <a:p>
            <a:pPr algn="ctr"/>
            <a:r>
              <a:rPr lang="en-US" u="sng" dirty="0"/>
              <a:t>Recommended</a:t>
            </a:r>
            <a:r>
              <a:rPr lang="en-US" dirty="0"/>
              <a:t> Good Manufacturing Practices for homemade food producers</a:t>
            </a:r>
          </a:p>
        </p:txBody>
      </p:sp>
      <p:sp>
        <p:nvSpPr>
          <p:cNvPr id="3" name="Content Placeholder 2">
            <a:extLst>
              <a:ext uri="{FF2B5EF4-FFF2-40B4-BE49-F238E27FC236}">
                <a16:creationId xmlns:a16="http://schemas.microsoft.com/office/drawing/2014/main" id="{2955C926-42C8-98B8-4E51-6BF581BE8C13}"/>
              </a:ext>
            </a:extLst>
          </p:cNvPr>
          <p:cNvSpPr>
            <a:spLocks noGrp="1"/>
          </p:cNvSpPr>
          <p:nvPr>
            <p:ph idx="1"/>
          </p:nvPr>
        </p:nvSpPr>
        <p:spPr>
          <a:xfrm>
            <a:off x="457200" y="1752600"/>
            <a:ext cx="8229600" cy="3886200"/>
          </a:xfrm>
        </p:spPr>
        <p:txBody>
          <a:bodyPr/>
          <a:lstStyle/>
          <a:p>
            <a:r>
              <a:rPr lang="en-US" dirty="0"/>
              <a:t>Use food grade utensils, equipment, cleaners, sanitizers, packaging materials, and ingredients.  </a:t>
            </a:r>
          </a:p>
          <a:p>
            <a:r>
              <a:rPr lang="en-US" dirty="0"/>
              <a:t>Make sure the workspace and equipment is clean and sanitized. </a:t>
            </a:r>
          </a:p>
          <a:p>
            <a:r>
              <a:rPr lang="en-US" dirty="0"/>
              <a:t>Exclude pets from the workspace.</a:t>
            </a:r>
          </a:p>
          <a:p>
            <a:r>
              <a:rPr lang="en-US" dirty="0"/>
              <a:t>Close bathroom, outer doors, and (if possible) kitchen doors.</a:t>
            </a:r>
          </a:p>
          <a:p>
            <a:r>
              <a:rPr lang="en-US" dirty="0"/>
              <a:t>No evidence of pests (use commercial pest controllers if needed).</a:t>
            </a:r>
          </a:p>
          <a:p>
            <a:pPr marL="457200" lvl="1" indent="0">
              <a:buNone/>
            </a:pP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23484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617D-D0A8-0F4C-0EEB-7C9D2C8756E1}"/>
              </a:ext>
            </a:extLst>
          </p:cNvPr>
          <p:cNvSpPr>
            <a:spLocks noGrp="1"/>
          </p:cNvSpPr>
          <p:nvPr>
            <p:ph type="title"/>
          </p:nvPr>
        </p:nvSpPr>
        <p:spPr/>
        <p:txBody>
          <a:bodyPr/>
          <a:lstStyle/>
          <a:p>
            <a:pPr algn="ctr"/>
            <a:r>
              <a:rPr lang="en-US" dirty="0"/>
              <a:t>Good Manufacturing Practices</a:t>
            </a:r>
          </a:p>
        </p:txBody>
      </p:sp>
      <p:pic>
        <p:nvPicPr>
          <p:cNvPr id="5" name="Picture 2" descr="Plastic Cutting Board Scratch Stock Photos - Free &amp; Royalty-Free Stock  Photos from Dreamstime">
            <a:extLst>
              <a:ext uri="{FF2B5EF4-FFF2-40B4-BE49-F238E27FC236}">
                <a16:creationId xmlns:a16="http://schemas.microsoft.com/office/drawing/2014/main" id="{46FA1810-A10C-BEFA-9943-DC86B1B4D9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59" t="7576" r="5689" b="7576"/>
          <a:stretch/>
        </p:blipFill>
        <p:spPr bwMode="auto">
          <a:xfrm>
            <a:off x="762000" y="2165684"/>
            <a:ext cx="3429000" cy="25266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n this chipped chef's knife be salvaged? : r/knives">
            <a:extLst>
              <a:ext uri="{FF2B5EF4-FFF2-40B4-BE49-F238E27FC236}">
                <a16:creationId xmlns:a16="http://schemas.microsoft.com/office/drawing/2014/main" id="{54F1716A-4FB6-11E9-48AF-0FE8155E3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293" y="2165684"/>
            <a:ext cx="3368843" cy="2526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29DBDF-4743-8019-A500-322F6FF6A6C2}"/>
              </a:ext>
            </a:extLst>
          </p:cNvPr>
          <p:cNvSpPr txBox="1"/>
          <p:nvPr/>
        </p:nvSpPr>
        <p:spPr>
          <a:xfrm>
            <a:off x="2730136" y="400756"/>
            <a:ext cx="4086578" cy="6247864"/>
          </a:xfrm>
          <a:prstGeom prst="rect">
            <a:avLst/>
          </a:prstGeom>
          <a:noFill/>
        </p:spPr>
        <p:txBody>
          <a:bodyPr wrap="square" rtlCol="0">
            <a:spAutoFit/>
          </a:bodyPr>
          <a:lstStyle/>
          <a:p>
            <a:r>
              <a:rPr lang="en-US" sz="40000" dirty="0">
                <a:solidFill>
                  <a:srgbClr val="FF0000"/>
                </a:solidFill>
              </a:rPr>
              <a:t>X</a:t>
            </a:r>
          </a:p>
        </p:txBody>
      </p:sp>
    </p:spTree>
    <p:extLst>
      <p:ext uri="{BB962C8B-B14F-4D97-AF65-F5344CB8AC3E}">
        <p14:creationId xmlns:p14="http://schemas.microsoft.com/office/powerpoint/2010/main" val="25149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9EC3-A454-71D4-226B-05F60698AEC8}"/>
              </a:ext>
            </a:extLst>
          </p:cNvPr>
          <p:cNvSpPr>
            <a:spLocks noGrp="1"/>
          </p:cNvSpPr>
          <p:nvPr>
            <p:ph type="title"/>
          </p:nvPr>
        </p:nvSpPr>
        <p:spPr/>
        <p:txBody>
          <a:bodyPr/>
          <a:lstStyle/>
          <a:p>
            <a:pPr algn="ctr"/>
            <a:r>
              <a:rPr lang="en-US" dirty="0"/>
              <a:t>Recommended Recordkeeping</a:t>
            </a:r>
          </a:p>
        </p:txBody>
      </p:sp>
      <p:sp>
        <p:nvSpPr>
          <p:cNvPr id="3" name="Content Placeholder 2">
            <a:extLst>
              <a:ext uri="{FF2B5EF4-FFF2-40B4-BE49-F238E27FC236}">
                <a16:creationId xmlns:a16="http://schemas.microsoft.com/office/drawing/2014/main" id="{3B6F481D-2564-E377-BE1B-16F3974BDE9A}"/>
              </a:ext>
            </a:extLst>
          </p:cNvPr>
          <p:cNvSpPr>
            <a:spLocks noGrp="1"/>
          </p:cNvSpPr>
          <p:nvPr>
            <p:ph idx="1"/>
          </p:nvPr>
        </p:nvSpPr>
        <p:spPr>
          <a:xfrm>
            <a:off x="432460" y="1644996"/>
            <a:ext cx="5791359" cy="4222403"/>
          </a:xfrm>
        </p:spPr>
        <p:txBody>
          <a:bodyPr/>
          <a:lstStyle/>
          <a:p>
            <a:r>
              <a:rPr lang="en-US" sz="1800" dirty="0">
                <a:latin typeface="Calibri"/>
                <a:ea typeface="Calibri" panose="020F0502020204030204" pitchFamily="34" charset="0"/>
                <a:cs typeface="Times New Roman"/>
              </a:rPr>
              <a:t>We recommend keeping records with a dedicated recordkeeping binder.</a:t>
            </a:r>
            <a:r>
              <a:rPr lang="en-US" sz="1200" dirty="0">
                <a:latin typeface="Calibri"/>
                <a:ea typeface="ＭＳ Ｐゴシック"/>
              </a:rPr>
              <a:t> </a:t>
            </a:r>
            <a:endParaRPr lang="en-US" sz="1800" dirty="0"/>
          </a:p>
          <a:p>
            <a:r>
              <a:rPr lang="en-US" sz="1800" dirty="0">
                <a:effectLst/>
                <a:latin typeface="Calibri"/>
                <a:ea typeface="Calibri" panose="020F0502020204030204" pitchFamily="34" charset="0"/>
                <a:cs typeface="Times New Roman"/>
              </a:rPr>
              <a:t>Include information about </a:t>
            </a:r>
            <a:r>
              <a:rPr lang="en-US" sz="1800" dirty="0">
                <a:latin typeface="Calibri"/>
                <a:ea typeface="Calibri" panose="020F0502020204030204" pitchFamily="34" charset="0"/>
                <a:cs typeface="Times New Roman"/>
              </a:rPr>
              <a:t>you and your </a:t>
            </a:r>
            <a:r>
              <a:rPr lang="en-US" sz="1800" dirty="0">
                <a:effectLst/>
                <a:latin typeface="Calibri"/>
                <a:ea typeface="Calibri" panose="020F0502020204030204" pitchFamily="34" charset="0"/>
                <a:cs typeface="Times New Roman"/>
              </a:rPr>
              <a:t>business</a:t>
            </a:r>
            <a:endParaRPr lang="en-US" sz="1800" dirty="0">
              <a:latin typeface="Calibri"/>
              <a:ea typeface="ＭＳ Ｐゴシック"/>
              <a:cs typeface="Times New Roman"/>
            </a:endParaRPr>
          </a:p>
          <a:p>
            <a:r>
              <a:rPr lang="en-US" sz="1800" dirty="0">
                <a:latin typeface="Calibri"/>
                <a:ea typeface="Calibri" panose="020F0502020204030204" pitchFamily="34" charset="0"/>
                <a:cs typeface="Times New Roman"/>
              </a:rPr>
              <a:t>Describe </a:t>
            </a:r>
            <a:r>
              <a:rPr lang="en-US" sz="1800" dirty="0">
                <a:effectLst/>
                <a:latin typeface="Calibri"/>
                <a:ea typeface="Calibri" panose="020F0502020204030204" pitchFamily="34" charset="0"/>
                <a:cs typeface="Times New Roman"/>
              </a:rPr>
              <a:t>your facility layout, equipment and chemicals used, and pest control procedures</a:t>
            </a:r>
            <a:endParaRPr lang="en-US" sz="1800" dirty="0">
              <a:latin typeface="Calibri"/>
              <a:ea typeface="Calibri" panose="020F0502020204030204" pitchFamily="34" charset="0"/>
              <a:cs typeface="Times New Roman"/>
            </a:endParaRPr>
          </a:p>
          <a:p>
            <a:endParaRPr lang="en-US" sz="1800" dirty="0">
              <a:latin typeface="Calibri"/>
              <a:ea typeface="Calibri" panose="020F0502020204030204" pitchFamily="34" charset="0"/>
              <a:cs typeface="Times New Roman"/>
            </a:endParaRPr>
          </a:p>
          <a:p>
            <a:r>
              <a:rPr lang="en-US" sz="1800" dirty="0">
                <a:latin typeface="Calibri"/>
                <a:ea typeface="Calibri" panose="020F0502020204030204" pitchFamily="34" charset="0"/>
                <a:cs typeface="Times New Roman"/>
              </a:rPr>
              <a:t>Most important section is batch records describing food items produced each day including:</a:t>
            </a:r>
          </a:p>
          <a:p>
            <a:pPr lvl="1"/>
            <a:r>
              <a:rPr lang="en-US" sz="1600" dirty="0">
                <a:latin typeface="Calibri"/>
                <a:ea typeface="Calibri" panose="020F0502020204030204" pitchFamily="34" charset="0"/>
                <a:cs typeface="Times New Roman"/>
              </a:rPr>
              <a:t>Source of each ingredient and lot numbers</a:t>
            </a:r>
          </a:p>
          <a:p>
            <a:pPr lvl="1"/>
            <a:r>
              <a:rPr lang="en-US" sz="1600" dirty="0">
                <a:latin typeface="Calibri"/>
                <a:ea typeface="Calibri" panose="020F0502020204030204" pitchFamily="34" charset="0"/>
                <a:cs typeface="Times New Roman"/>
              </a:rPr>
              <a:t>For canned foods, record processing time/temperature, product pH</a:t>
            </a:r>
          </a:p>
          <a:p>
            <a:pPr lvl="1"/>
            <a:r>
              <a:rPr lang="en-US" sz="1600" dirty="0">
                <a:ea typeface="Calibri" panose="020F0502020204030204" pitchFamily="34" charset="0"/>
                <a:cs typeface="Times New Roman" panose="02020603050405020304" pitchFamily="18" charset="0"/>
              </a:rPr>
              <a:t>Include batch codes For example: 042726-3 (04 = Month, 27= Day ,26 = Year, 3 = Batch number produced that day) </a:t>
            </a:r>
          </a:p>
          <a:p>
            <a:pPr lvl="1"/>
            <a:endParaRPr lang="en-US" sz="1600" dirty="0">
              <a:latin typeface="ＭＳ Ｐゴシック"/>
              <a:ea typeface="ＭＳ Ｐゴシック"/>
            </a:endParaRPr>
          </a:p>
          <a:p>
            <a:endParaRPr lang="en-US" sz="1800" dirty="0">
              <a:cs typeface="Times New Roman"/>
            </a:endParaRPr>
          </a:p>
        </p:txBody>
      </p:sp>
      <p:pic>
        <p:nvPicPr>
          <p:cNvPr id="4" name="Picture 2" descr="School Smart Polypropylene Round Ring Binder, 3 Inches, Blue">
            <a:extLst>
              <a:ext uri="{FF2B5EF4-FFF2-40B4-BE49-F238E27FC236}">
                <a16:creationId xmlns:a16="http://schemas.microsoft.com/office/drawing/2014/main" id="{1B94F784-BCB0-2561-9444-4FA5B6896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550" y="1749780"/>
            <a:ext cx="2585250" cy="2989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6D1487-4A7C-01EC-2E50-4596C4B3DBD9}"/>
              </a:ext>
            </a:extLst>
          </p:cNvPr>
          <p:cNvSpPr txBox="1"/>
          <p:nvPr/>
        </p:nvSpPr>
        <p:spPr>
          <a:xfrm>
            <a:off x="6875581" y="2659715"/>
            <a:ext cx="1310408" cy="923330"/>
          </a:xfrm>
          <a:prstGeom prst="rect">
            <a:avLst/>
          </a:prstGeom>
          <a:noFill/>
        </p:spPr>
        <p:txBody>
          <a:bodyPr wrap="square" rtlCol="0">
            <a:spAutoFit/>
          </a:bodyPr>
          <a:lstStyle/>
          <a:p>
            <a:pPr algn="ctr"/>
            <a:r>
              <a:rPr lang="en-US" dirty="0">
                <a:solidFill>
                  <a:schemeClr val="bg1"/>
                </a:solidFill>
              </a:rPr>
              <a:t>Kyla’s </a:t>
            </a:r>
            <a:r>
              <a:rPr lang="en-US" dirty="0" err="1">
                <a:solidFill>
                  <a:schemeClr val="bg1"/>
                </a:solidFill>
              </a:rPr>
              <a:t>KupKakesBusiness</a:t>
            </a:r>
            <a:endParaRPr lang="en-US" dirty="0">
              <a:solidFill>
                <a:schemeClr val="bg1"/>
              </a:solidFill>
            </a:endParaRPr>
          </a:p>
        </p:txBody>
      </p:sp>
    </p:spTree>
    <p:extLst>
      <p:ext uri="{BB962C8B-B14F-4D97-AF65-F5344CB8AC3E}">
        <p14:creationId xmlns:p14="http://schemas.microsoft.com/office/powerpoint/2010/main" val="2767985117"/>
      </p:ext>
    </p:extLst>
  </p:cSld>
  <p:clrMapOvr>
    <a:masterClrMapping/>
  </p:clrMapOvr>
  <mc:AlternateContent xmlns:mc="http://schemas.openxmlformats.org/markup-compatibility/2006" xmlns:p14="http://schemas.microsoft.com/office/powerpoint/2010/main">
    <mc:Choice Requires="p14">
      <p:transition spd="slow" p14:dur="2000" advTm="60476"/>
    </mc:Choice>
    <mc:Fallback xmlns="">
      <p:transition spd="slow" advTm="6047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7F24-96DF-417C-EB45-721C2EFE66BE}"/>
              </a:ext>
            </a:extLst>
          </p:cNvPr>
          <p:cNvSpPr>
            <a:spLocks noGrp="1"/>
          </p:cNvSpPr>
          <p:nvPr>
            <p:ph type="title"/>
          </p:nvPr>
        </p:nvSpPr>
        <p:spPr/>
        <p:txBody>
          <a:bodyPr/>
          <a:lstStyle/>
          <a:p>
            <a:r>
              <a:rPr lang="en-US" dirty="0"/>
              <a:t>TFFA 2025 - Summary</a:t>
            </a:r>
          </a:p>
        </p:txBody>
      </p:sp>
      <p:sp>
        <p:nvSpPr>
          <p:cNvPr id="3" name="Content Placeholder 2">
            <a:extLst>
              <a:ext uri="{FF2B5EF4-FFF2-40B4-BE49-F238E27FC236}">
                <a16:creationId xmlns:a16="http://schemas.microsoft.com/office/drawing/2014/main" id="{6764BE27-63E9-7B12-247E-437208E7B815}"/>
              </a:ext>
            </a:extLst>
          </p:cNvPr>
          <p:cNvSpPr>
            <a:spLocks noGrp="1"/>
          </p:cNvSpPr>
          <p:nvPr>
            <p:ph idx="1"/>
          </p:nvPr>
        </p:nvSpPr>
        <p:spPr>
          <a:xfrm>
            <a:off x="457200" y="1981200"/>
            <a:ext cx="8483600" cy="3518647"/>
          </a:xfrm>
        </p:spPr>
        <p:txBody>
          <a:bodyPr/>
          <a:lstStyle/>
          <a:p>
            <a:r>
              <a:rPr lang="en-US" sz="2400" dirty="0"/>
              <a:t>TFFA requires products to be made </a:t>
            </a:r>
            <a:r>
              <a:rPr lang="en-US" sz="2400" u="sng" dirty="0"/>
              <a:t>at your private residence.</a:t>
            </a:r>
          </a:p>
          <a:p>
            <a:r>
              <a:rPr lang="en-US" sz="2400" dirty="0"/>
              <a:t>TFFA allows both TCS and non-TCS homemade food items.</a:t>
            </a:r>
          </a:p>
          <a:p>
            <a:r>
              <a:rPr lang="en-US" sz="2400" dirty="0"/>
              <a:t>Foods </a:t>
            </a:r>
            <a:r>
              <a:rPr lang="en-US" sz="2400" u="sng" dirty="0"/>
              <a:t>cannot</a:t>
            </a:r>
            <a:r>
              <a:rPr lang="en-US" sz="2400" dirty="0"/>
              <a:t> include red meats, fish, shellfish, raw milk, or alcohol as ingredients or final products.</a:t>
            </a:r>
          </a:p>
          <a:p>
            <a:r>
              <a:rPr lang="en-US" sz="2400" dirty="0"/>
              <a:t>TCS food items must be sold </a:t>
            </a:r>
            <a:r>
              <a:rPr lang="en-US" sz="2400" u="sng" dirty="0"/>
              <a:t>only</a:t>
            </a:r>
            <a:r>
              <a:rPr lang="en-US" sz="2400" dirty="0"/>
              <a:t> in person to consumers.</a:t>
            </a:r>
          </a:p>
          <a:p>
            <a:r>
              <a:rPr lang="en-US" sz="2400" dirty="0"/>
              <a:t>Non-TCS food items can also be sold via 3</a:t>
            </a:r>
            <a:r>
              <a:rPr lang="en-US" sz="2400" baseline="30000" dirty="0"/>
              <a:t>rd</a:t>
            </a:r>
            <a:r>
              <a:rPr lang="en-US" sz="2400" dirty="0"/>
              <a:t> parties like grocery stores.</a:t>
            </a:r>
          </a:p>
          <a:p>
            <a:r>
              <a:rPr lang="en-US" sz="2400" u="sng" dirty="0"/>
              <a:t>No</a:t>
            </a:r>
            <a:r>
              <a:rPr lang="en-US" sz="2400" dirty="0"/>
              <a:t> TFFA homemade food items can be used by restaurants, food trucks, or caterers.</a:t>
            </a:r>
          </a:p>
        </p:txBody>
      </p:sp>
    </p:spTree>
    <p:extLst>
      <p:ext uri="{BB962C8B-B14F-4D97-AF65-F5344CB8AC3E}">
        <p14:creationId xmlns:p14="http://schemas.microsoft.com/office/powerpoint/2010/main" val="5771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0BCE-A96C-45A8-51FF-B74BE3541394}"/>
              </a:ext>
            </a:extLst>
          </p:cNvPr>
          <p:cNvSpPr>
            <a:spLocks noGrp="1"/>
          </p:cNvSpPr>
          <p:nvPr>
            <p:ph type="title"/>
          </p:nvPr>
        </p:nvSpPr>
        <p:spPr/>
        <p:txBody>
          <a:bodyPr/>
          <a:lstStyle/>
          <a:p>
            <a:pPr algn="ctr"/>
            <a:r>
              <a:rPr lang="en-US"/>
              <a:t>LINKS</a:t>
            </a:r>
          </a:p>
        </p:txBody>
      </p:sp>
      <p:sp>
        <p:nvSpPr>
          <p:cNvPr id="3" name="Content Placeholder 2">
            <a:extLst>
              <a:ext uri="{FF2B5EF4-FFF2-40B4-BE49-F238E27FC236}">
                <a16:creationId xmlns:a16="http://schemas.microsoft.com/office/drawing/2014/main" id="{BFF857C8-4A56-D580-24A8-5684AC73C4B4}"/>
              </a:ext>
            </a:extLst>
          </p:cNvPr>
          <p:cNvSpPr>
            <a:spLocks noGrp="1"/>
          </p:cNvSpPr>
          <p:nvPr>
            <p:ph idx="1"/>
          </p:nvPr>
        </p:nvSpPr>
        <p:spPr>
          <a:xfrm>
            <a:off x="457200" y="1788097"/>
            <a:ext cx="8229600" cy="3886200"/>
          </a:xfrm>
        </p:spPr>
        <p:txBody>
          <a:bodyPr/>
          <a:lstStyle/>
          <a:p>
            <a:pPr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TDA link for starting a new food business -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https://www.tn.gov/agriculture/consumers/food-safety/ag-farms-food-manufacturing-and-warehousing/startup.html</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indent="-285750">
              <a:spcBef>
                <a:spcPts val="0"/>
              </a:spcBef>
              <a:spcAft>
                <a:spcPts val="0"/>
              </a:spcAft>
              <a:buFont typeface="Courier New" panose="02070309020205020404" pitchFamily="49" charset="0"/>
              <a:buChar char="o"/>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TDA TFFA link -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https://www.tn.gov/agriculture/consumers/food-safety/tennessee-food-freedom-act.html</a:t>
            </a:r>
            <a:endPar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TDH food service link -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https://www.tn.gov/content/tn/health/health-program-areas/eh-program/eh-foodservice.html</a:t>
            </a:r>
            <a:endPar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endParaRPr lang="en-US" sz="2000" u="sng" dirty="0">
              <a:solidFill>
                <a:srgbClr val="0563C1"/>
              </a:solidFill>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UT Food </a:t>
            </a:r>
            <a:r>
              <a:rPr lang="en-US" sz="2000" dirty="0">
                <a:ea typeface="Calibri" panose="020F0502020204030204" pitchFamily="34" charset="0"/>
                <a:cs typeface="Times New Roman" panose="02020603050405020304" pitchFamily="18" charset="0"/>
              </a:rPr>
              <a:t>Product Testing link - </a:t>
            </a:r>
            <a:r>
              <a:rPr lang="en-US" sz="2000" u="sng" dirty="0">
                <a:solidFill>
                  <a:srgbClr val="0563C1"/>
                </a:solidFill>
                <a:ea typeface="Calibri" panose="020F0502020204030204" pitchFamily="34" charset="0"/>
                <a:cs typeface="Times New Roman" panose="02020603050405020304" pitchFamily="18" charset="0"/>
                <a:hlinkClick r:id="rId6"/>
              </a:rPr>
              <a:t>https://foodscience.tennessee.edu/food-science-extension/#tab-submittingafoodproduct</a:t>
            </a:r>
            <a:endParaRPr lang="en-US" sz="2000" u="sng" dirty="0">
              <a:solidFill>
                <a:srgbClr val="0563C1"/>
              </a:solidFill>
              <a:ea typeface="Calibri" panose="020F0502020204030204" pitchFamily="34" charset="0"/>
              <a:cs typeface="Times New Roman" panose="02020603050405020304" pitchFamily="18" charset="0"/>
            </a:endParaRPr>
          </a:p>
          <a:p>
            <a:pPr indent="-285750">
              <a:spcBef>
                <a:spcPts val="0"/>
              </a:spcBef>
              <a:spcAft>
                <a:spcPts val="0"/>
              </a:spcAft>
              <a:buFont typeface="Courier New" panose="02070309020205020404" pitchFamily="49" charset="0"/>
              <a:buChar char="o"/>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6774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5A2C-C0B2-C3B0-6BD4-EA2D27700B9A}"/>
              </a:ext>
            </a:extLst>
          </p:cNvPr>
          <p:cNvSpPr>
            <a:spLocks noGrp="1"/>
          </p:cNvSpPr>
          <p:nvPr>
            <p:ph type="title"/>
          </p:nvPr>
        </p:nvSpPr>
        <p:spPr>
          <a:xfrm>
            <a:off x="457200" y="152400"/>
            <a:ext cx="8229600" cy="1371600"/>
          </a:xfrm>
        </p:spPr>
        <p:txBody>
          <a:bodyPr/>
          <a:lstStyle/>
          <a:p>
            <a:pPr algn="ctr"/>
            <a:r>
              <a:rPr lang="en-US"/>
              <a:t>Contact info</a:t>
            </a:r>
          </a:p>
        </p:txBody>
      </p:sp>
      <p:sp>
        <p:nvSpPr>
          <p:cNvPr id="3" name="Content Placeholder 2">
            <a:extLst>
              <a:ext uri="{FF2B5EF4-FFF2-40B4-BE49-F238E27FC236}">
                <a16:creationId xmlns:a16="http://schemas.microsoft.com/office/drawing/2014/main" id="{BBFC169D-E245-706B-C426-0CCF75DA1E33}"/>
              </a:ext>
            </a:extLst>
          </p:cNvPr>
          <p:cNvSpPr>
            <a:spLocks noGrp="1"/>
          </p:cNvSpPr>
          <p:nvPr>
            <p:ph idx="1"/>
          </p:nvPr>
        </p:nvSpPr>
        <p:spPr>
          <a:xfrm>
            <a:off x="457200" y="1404011"/>
            <a:ext cx="8229600" cy="3733800"/>
          </a:xfrm>
        </p:spPr>
        <p:txBody>
          <a:bodyPr/>
          <a:lstStyle/>
          <a:p>
            <a:r>
              <a:rPr lang="en-US" sz="2400" dirty="0"/>
              <a:t>Food Science Department </a:t>
            </a:r>
          </a:p>
          <a:p>
            <a:pPr lvl="1"/>
            <a:r>
              <a:rPr lang="en-US" sz="2200" dirty="0"/>
              <a:t>2510 River Drive Knoxville, TN 37996</a:t>
            </a:r>
          </a:p>
          <a:p>
            <a:pPr lvl="1"/>
            <a:r>
              <a:rPr lang="en-US" sz="2200" dirty="0"/>
              <a:t>Phone: 865-974-7331</a:t>
            </a:r>
          </a:p>
          <a:p>
            <a:pPr lvl="1"/>
            <a:r>
              <a:rPr lang="en-US" sz="2200" dirty="0"/>
              <a:t>Email: </a:t>
            </a:r>
            <a:r>
              <a:rPr lang="en-US" sz="2200" dirty="0">
                <a:solidFill>
                  <a:srgbClr val="FF8200"/>
                </a:solidFill>
              </a:rPr>
              <a:t>foodsci_ext@utk.edu</a:t>
            </a:r>
          </a:p>
          <a:p>
            <a:pPr lvl="1"/>
            <a:r>
              <a:rPr lang="en-US" sz="2200" dirty="0"/>
              <a:t>Website: </a:t>
            </a:r>
            <a:r>
              <a:rPr lang="en-US" sz="2200" dirty="0">
                <a:solidFill>
                  <a:srgbClr val="58595B"/>
                </a:solidFill>
                <a:hlinkClick r:id="rId2">
                  <a:extLst>
                    <a:ext uri="{A12FA001-AC4F-418D-AE19-62706E023703}">
                      <ahyp:hlinkClr xmlns:ahyp="http://schemas.microsoft.com/office/drawing/2018/hyperlinkcolor" val="tx"/>
                    </a:ext>
                  </a:extLst>
                </a:hlinkClick>
              </a:rPr>
              <a:t>https://foodscience.tennessee.edu/food-science-extension/</a:t>
            </a:r>
            <a:endParaRPr lang="en-US" sz="2200" dirty="0">
              <a:solidFill>
                <a:srgbClr val="58595B"/>
              </a:solidFill>
            </a:endParaRPr>
          </a:p>
        </p:txBody>
      </p:sp>
      <p:pic>
        <p:nvPicPr>
          <p:cNvPr id="5" name="Picture 4" descr="A qr code on a white background&#10;&#10;AI-generated content may be incorrect.">
            <a:extLst>
              <a:ext uri="{FF2B5EF4-FFF2-40B4-BE49-F238E27FC236}">
                <a16:creationId xmlns:a16="http://schemas.microsoft.com/office/drawing/2014/main" id="{77788130-A837-5432-2693-71BBA432F62F}"/>
              </a:ext>
            </a:extLst>
          </p:cNvPr>
          <p:cNvPicPr>
            <a:picLocks noChangeAspect="1"/>
          </p:cNvPicPr>
          <p:nvPr/>
        </p:nvPicPr>
        <p:blipFill>
          <a:blip r:embed="rId3"/>
          <a:srcRect l="5803" t="4207" r="6007" b="33822"/>
          <a:stretch>
            <a:fillRect/>
          </a:stretch>
        </p:blipFill>
        <p:spPr>
          <a:xfrm>
            <a:off x="3384983" y="3833955"/>
            <a:ext cx="2374033" cy="2356703"/>
          </a:xfrm>
          <a:prstGeom prst="rect">
            <a:avLst/>
          </a:prstGeom>
        </p:spPr>
      </p:pic>
    </p:spTree>
    <p:extLst>
      <p:ext uri="{BB962C8B-B14F-4D97-AF65-F5344CB8AC3E}">
        <p14:creationId xmlns:p14="http://schemas.microsoft.com/office/powerpoint/2010/main" val="3859619383"/>
      </p:ext>
    </p:extLst>
  </p:cSld>
  <p:clrMapOvr>
    <a:masterClrMapping/>
  </p:clrMapOvr>
  <mc:AlternateContent xmlns:mc="http://schemas.openxmlformats.org/markup-compatibility/2006" xmlns:p14="http://schemas.microsoft.com/office/powerpoint/2010/main">
    <mc:Choice Requires="p14">
      <p:transition spd="slow" p14:dur="2000" advTm="11598"/>
    </mc:Choice>
    <mc:Fallback xmlns="">
      <p:transition spd="slow" advTm="1159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CF53-E398-4CB4-8F48-5A574020D409}"/>
              </a:ext>
            </a:extLst>
          </p:cNvPr>
          <p:cNvSpPr>
            <a:spLocks noGrp="1"/>
          </p:cNvSpPr>
          <p:nvPr>
            <p:ph type="title"/>
          </p:nvPr>
        </p:nvSpPr>
        <p:spPr>
          <a:xfrm>
            <a:off x="457200" y="1590963"/>
            <a:ext cx="8229600" cy="1371600"/>
          </a:xfrm>
        </p:spPr>
        <p:txBody>
          <a:bodyPr/>
          <a:lstStyle/>
          <a:p>
            <a:pPr algn="ctr"/>
            <a:r>
              <a:rPr lang="en-US" sz="8000">
                <a:latin typeface="Lucida Handwriting" panose="03010101010101010101" pitchFamily="66" charset="0"/>
              </a:rPr>
              <a:t>Thank you!</a:t>
            </a:r>
          </a:p>
        </p:txBody>
      </p:sp>
      <p:pic>
        <p:nvPicPr>
          <p:cNvPr id="5" name="Picture 4" descr="Text&#10;&#10;Description automatically generated">
            <a:extLst>
              <a:ext uri="{FF2B5EF4-FFF2-40B4-BE49-F238E27FC236}">
                <a16:creationId xmlns:a16="http://schemas.microsoft.com/office/drawing/2014/main" id="{48AB580B-95C9-48D2-8724-8B6CBB8099A6}"/>
              </a:ext>
            </a:extLst>
          </p:cNvPr>
          <p:cNvPicPr>
            <a:picLocks noChangeAspect="1"/>
          </p:cNvPicPr>
          <p:nvPr/>
        </p:nvPicPr>
        <p:blipFill>
          <a:blip r:embed="rId3"/>
          <a:stretch>
            <a:fillRect/>
          </a:stretch>
        </p:blipFill>
        <p:spPr>
          <a:xfrm>
            <a:off x="858982" y="3469388"/>
            <a:ext cx="7426036" cy="2362398"/>
          </a:xfrm>
          <a:prstGeom prst="rect">
            <a:avLst/>
          </a:prstGeom>
        </p:spPr>
      </p:pic>
    </p:spTree>
    <p:extLst>
      <p:ext uri="{BB962C8B-B14F-4D97-AF65-F5344CB8AC3E}">
        <p14:creationId xmlns:p14="http://schemas.microsoft.com/office/powerpoint/2010/main" val="3728155599"/>
      </p:ext>
    </p:extLst>
  </p:cSld>
  <p:clrMapOvr>
    <a:masterClrMapping/>
  </p:clrMapOvr>
  <mc:AlternateContent xmlns:mc="http://schemas.openxmlformats.org/markup-compatibility/2006" xmlns:p14="http://schemas.microsoft.com/office/powerpoint/2010/main">
    <mc:Choice Requires="p14">
      <p:transition spd="slow" p14:dur="2000" advTm="2392"/>
    </mc:Choice>
    <mc:Fallback xmlns="">
      <p:transition spd="slow" advTm="23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4FE2-22AC-16C9-C356-16446466F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1F926-2758-0122-3059-0727116C0F62}"/>
              </a:ext>
            </a:extLst>
          </p:cNvPr>
          <p:cNvSpPr>
            <a:spLocks noGrp="1"/>
          </p:cNvSpPr>
          <p:nvPr>
            <p:ph type="title"/>
          </p:nvPr>
        </p:nvSpPr>
        <p:spPr/>
        <p:txBody>
          <a:bodyPr/>
          <a:lstStyle/>
          <a:p>
            <a:pPr algn="ctr"/>
            <a:r>
              <a:rPr lang="en-US" dirty="0">
                <a:latin typeface="Calibri"/>
                <a:ea typeface="ＭＳ Ｐゴシック"/>
              </a:rPr>
              <a:t>Tennessee Food Freedom Act - History</a:t>
            </a:r>
            <a:endParaRPr lang="en-US" dirty="0"/>
          </a:p>
        </p:txBody>
      </p:sp>
      <p:sp>
        <p:nvSpPr>
          <p:cNvPr id="3" name="Content Placeholder 2">
            <a:extLst>
              <a:ext uri="{FF2B5EF4-FFF2-40B4-BE49-F238E27FC236}">
                <a16:creationId xmlns:a16="http://schemas.microsoft.com/office/drawing/2014/main" id="{DC04D02C-6A94-C91F-168C-6AD0F035BC56}"/>
              </a:ext>
            </a:extLst>
          </p:cNvPr>
          <p:cNvSpPr>
            <a:spLocks noGrp="1"/>
          </p:cNvSpPr>
          <p:nvPr>
            <p:ph idx="1"/>
          </p:nvPr>
        </p:nvSpPr>
        <p:spPr>
          <a:xfrm>
            <a:off x="457200" y="1818549"/>
            <a:ext cx="8229600" cy="4442494"/>
          </a:xfrm>
        </p:spPr>
        <p:txBody>
          <a:bodyPr/>
          <a:lstStyle/>
          <a:p>
            <a:r>
              <a:rPr lang="en-US" sz="1800" dirty="0">
                <a:latin typeface="Calibri"/>
                <a:ea typeface="Calibri"/>
                <a:cs typeface="Times New Roman"/>
              </a:rPr>
              <a:t>2012 –Inspection/permitting a home kitchens became optional</a:t>
            </a:r>
          </a:p>
          <a:p>
            <a:pPr lvl="1"/>
            <a:r>
              <a:rPr lang="en-US" sz="1800" b="1" dirty="0">
                <a:latin typeface="Calibri"/>
                <a:ea typeface="Calibri"/>
                <a:cs typeface="Times New Roman"/>
              </a:rPr>
              <a:t>Signage required: "These food products were made in a private home not licensed or inspected.“</a:t>
            </a:r>
          </a:p>
          <a:p>
            <a:pPr marL="457200" lvl="1" indent="0">
              <a:buNone/>
            </a:pPr>
            <a:endParaRPr lang="en-US" sz="1800" b="1" dirty="0">
              <a:latin typeface="Calibri"/>
              <a:ea typeface="Calibri"/>
              <a:cs typeface="Times New Roman"/>
            </a:endParaRPr>
          </a:p>
          <a:p>
            <a:r>
              <a:rPr lang="en-US" sz="1800" dirty="0">
                <a:latin typeface="Calibri"/>
                <a:ea typeface="Calibri"/>
                <a:cs typeface="Times New Roman"/>
              </a:rPr>
              <a:t>2017 – TDA stopped all Licensing/permitting of Domestic Kitchens</a:t>
            </a:r>
          </a:p>
          <a:p>
            <a:pPr lvl="1"/>
            <a:r>
              <a:rPr lang="en-US" sz="1800" b="1" dirty="0">
                <a:latin typeface="Calibri"/>
                <a:ea typeface="Calibri"/>
                <a:cs typeface="Times New Roman"/>
              </a:rPr>
              <a:t>Producers could still only make non-potentially hazardous foods</a:t>
            </a:r>
          </a:p>
          <a:p>
            <a:pPr lvl="1"/>
            <a:r>
              <a:rPr lang="en-US" sz="1800" b="1" dirty="0">
                <a:latin typeface="Calibri"/>
                <a:ea typeface="Calibri"/>
                <a:cs typeface="Times New Roman"/>
              </a:rPr>
              <a:t>Allowed foods could be made in:</a:t>
            </a:r>
          </a:p>
          <a:p>
            <a:pPr lvl="2"/>
            <a:r>
              <a:rPr lang="en-US" sz="1600" b="1" dirty="0">
                <a:latin typeface="Calibri"/>
                <a:ea typeface="Calibri"/>
                <a:cs typeface="Times New Roman"/>
              </a:rPr>
              <a:t>A home kitchen</a:t>
            </a:r>
          </a:p>
          <a:p>
            <a:pPr lvl="2"/>
            <a:r>
              <a:rPr lang="en-US" sz="1600" b="1" dirty="0">
                <a:latin typeface="Calibri"/>
                <a:ea typeface="Calibri"/>
                <a:cs typeface="Times New Roman"/>
              </a:rPr>
              <a:t>Community kitchen (shared space)</a:t>
            </a:r>
          </a:p>
          <a:p>
            <a:pPr lvl="2"/>
            <a:r>
              <a:rPr lang="en-US" sz="1600" b="1" dirty="0">
                <a:latin typeface="Calibri"/>
                <a:ea typeface="Calibri"/>
                <a:cs typeface="Times New Roman"/>
              </a:rPr>
              <a:t>Commercial kitchen (church, restaurant, or school, for example)</a:t>
            </a:r>
          </a:p>
        </p:txBody>
      </p:sp>
    </p:spTree>
    <p:extLst>
      <p:ext uri="{BB962C8B-B14F-4D97-AF65-F5344CB8AC3E}">
        <p14:creationId xmlns:p14="http://schemas.microsoft.com/office/powerpoint/2010/main" val="2290232152"/>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u="sng" dirty="0">
                <a:latin typeface="Calibri"/>
                <a:ea typeface="ＭＳ Ｐゴシック"/>
              </a:rPr>
              <a:t>T</a:t>
            </a:r>
            <a:r>
              <a:rPr lang="en-US" dirty="0">
                <a:latin typeface="Calibri"/>
                <a:ea typeface="ＭＳ Ｐゴシック"/>
              </a:rPr>
              <a:t>ennessee </a:t>
            </a:r>
            <a:r>
              <a:rPr lang="en-US" u="sng" dirty="0">
                <a:latin typeface="Calibri"/>
                <a:ea typeface="ＭＳ Ｐゴシック"/>
              </a:rPr>
              <a:t>F</a:t>
            </a:r>
            <a:r>
              <a:rPr lang="en-US" dirty="0">
                <a:latin typeface="Calibri"/>
                <a:ea typeface="ＭＳ Ｐゴシック"/>
              </a:rPr>
              <a:t>ood </a:t>
            </a:r>
            <a:r>
              <a:rPr lang="en-US" u="sng" dirty="0">
                <a:latin typeface="Calibri"/>
                <a:ea typeface="ＭＳ Ｐゴシック"/>
              </a:rPr>
              <a:t>F</a:t>
            </a:r>
            <a:r>
              <a:rPr lang="en-US" dirty="0">
                <a:latin typeface="Calibri"/>
                <a:ea typeface="ＭＳ Ｐゴシック"/>
              </a:rPr>
              <a:t>reedom </a:t>
            </a:r>
            <a:r>
              <a:rPr lang="en-US" u="sng" dirty="0">
                <a:latin typeface="Calibri"/>
                <a:ea typeface="ＭＳ Ｐゴシック"/>
              </a:rPr>
              <a:t>A</a:t>
            </a:r>
            <a:r>
              <a:rPr lang="en-US" dirty="0">
                <a:latin typeface="Calibri"/>
                <a:ea typeface="ＭＳ Ｐゴシック"/>
              </a:rPr>
              <a:t>ct - History</a:t>
            </a:r>
            <a:endParaRPr lang="en-US" dirty="0"/>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818549"/>
            <a:ext cx="8229600" cy="1947206"/>
          </a:xfrm>
        </p:spPr>
        <p:txBody>
          <a:bodyPr/>
          <a:lstStyle/>
          <a:p>
            <a:r>
              <a:rPr lang="en-US" sz="1800" dirty="0">
                <a:latin typeface="Calibri"/>
                <a:ea typeface="Calibri"/>
                <a:cs typeface="Times New Roman"/>
              </a:rPr>
              <a:t>2022 – First version of TFFA passed by the state Legislators</a:t>
            </a:r>
          </a:p>
          <a:p>
            <a:pPr lvl="1"/>
            <a:r>
              <a:rPr lang="en-US" sz="1800" b="1" dirty="0">
                <a:latin typeface="Calibri"/>
                <a:ea typeface="Calibri"/>
                <a:cs typeface="Times New Roman"/>
              </a:rPr>
              <a:t>Allows only “homemade food items” (and created a definition)</a:t>
            </a:r>
          </a:p>
          <a:p>
            <a:pPr lvl="1"/>
            <a:r>
              <a:rPr lang="en-US" sz="1800" b="1" dirty="0">
                <a:latin typeface="Calibri"/>
                <a:ea typeface="Calibri"/>
                <a:cs typeface="Times New Roman"/>
              </a:rPr>
              <a:t>“Homemade food items” had to be non-TCS vs non-potentially hazardous</a:t>
            </a:r>
          </a:p>
          <a:p>
            <a:pPr lvl="1"/>
            <a:r>
              <a:rPr lang="en-US" sz="1800" b="1" dirty="0">
                <a:latin typeface="Calibri"/>
                <a:ea typeface="Calibri"/>
                <a:cs typeface="Times New Roman"/>
              </a:rPr>
              <a:t>All producers had to move operations back to their private residence! (no community or commercial kitchens allowed without a permit)</a:t>
            </a:r>
          </a:p>
          <a:p>
            <a:pPr lvl="1"/>
            <a:r>
              <a:rPr lang="en-US" sz="1800" b="1" dirty="0">
                <a:latin typeface="Calibri"/>
                <a:ea typeface="Calibri"/>
                <a:cs typeface="Times New Roman"/>
              </a:rPr>
              <a:t>Homemade food items could NOT include (or contain):</a:t>
            </a:r>
          </a:p>
          <a:p>
            <a:pPr lvl="2"/>
            <a:r>
              <a:rPr lang="en-US" sz="1600" b="1" dirty="0">
                <a:latin typeface="Calibri"/>
                <a:ea typeface="Calibri"/>
                <a:cs typeface="Times New Roman"/>
              </a:rPr>
              <a:t>alcoholic beverages, </a:t>
            </a:r>
          </a:p>
          <a:p>
            <a:pPr lvl="2"/>
            <a:r>
              <a:rPr lang="en-US" sz="1600" b="1" dirty="0">
                <a:latin typeface="Calibri"/>
                <a:ea typeface="Calibri"/>
                <a:cs typeface="Times New Roman"/>
              </a:rPr>
              <a:t>meat, fish, eggs</a:t>
            </a:r>
          </a:p>
          <a:p>
            <a:pPr lvl="2"/>
            <a:r>
              <a:rPr lang="en-US" sz="1600" b="1" dirty="0">
                <a:latin typeface="Calibri"/>
                <a:ea typeface="Calibri"/>
                <a:cs typeface="Times New Roman"/>
              </a:rPr>
              <a:t>dairy products, or other TCS foods</a:t>
            </a:r>
          </a:p>
          <a:p>
            <a:pPr lvl="2"/>
            <a:endParaRPr lang="en-US" sz="1600" b="1" dirty="0">
              <a:latin typeface="Calibri"/>
              <a:ea typeface="Calibri"/>
              <a:cs typeface="Times New Roman"/>
            </a:endParaRPr>
          </a:p>
          <a:p>
            <a:r>
              <a:rPr lang="en-US" sz="1800" dirty="0">
                <a:latin typeface="Calibri"/>
                <a:ea typeface="Calibri"/>
                <a:cs typeface="Times New Roman"/>
              </a:rPr>
              <a:t>Side note  – many complaints from “cottage food” producers…</a:t>
            </a:r>
          </a:p>
          <a:p>
            <a:pPr lvl="1"/>
            <a:r>
              <a:rPr lang="en-US" sz="1600" dirty="0">
                <a:latin typeface="Calibri"/>
                <a:ea typeface="Calibri"/>
                <a:cs typeface="Times New Roman"/>
              </a:rPr>
              <a:t>Complaints about limitations</a:t>
            </a:r>
          </a:p>
          <a:p>
            <a:pPr lvl="1"/>
            <a:r>
              <a:rPr lang="en-US" sz="1600" dirty="0">
                <a:latin typeface="Calibri"/>
                <a:ea typeface="Calibri"/>
                <a:cs typeface="Times New Roman"/>
              </a:rPr>
              <a:t>Complaints about location restrictions</a:t>
            </a:r>
          </a:p>
          <a:p>
            <a:pPr lvl="1"/>
            <a:r>
              <a:rPr lang="en-US" sz="1600" dirty="0">
                <a:latin typeface="Calibri"/>
                <a:ea typeface="Calibri"/>
                <a:cs typeface="Times New Roman"/>
              </a:rPr>
              <a:t>Complaints about labeling requirements</a:t>
            </a:r>
          </a:p>
        </p:txBody>
      </p:sp>
    </p:spTree>
    <p:extLst>
      <p:ext uri="{BB962C8B-B14F-4D97-AF65-F5344CB8AC3E}">
        <p14:creationId xmlns:p14="http://schemas.microsoft.com/office/powerpoint/2010/main" val="1330539828"/>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785B-9E8E-4ECC-CD77-A898B9FAD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ADE97-EC13-DF14-DFE1-7F11956B7EF9}"/>
              </a:ext>
            </a:extLst>
          </p:cNvPr>
          <p:cNvSpPr>
            <a:spLocks noGrp="1"/>
          </p:cNvSpPr>
          <p:nvPr>
            <p:ph type="title"/>
          </p:nvPr>
        </p:nvSpPr>
        <p:spPr/>
        <p:txBody>
          <a:bodyPr/>
          <a:lstStyle/>
          <a:p>
            <a:pPr algn="ctr"/>
            <a:r>
              <a:rPr lang="en-US" u="sng" dirty="0">
                <a:latin typeface="Calibri"/>
                <a:ea typeface="ＭＳ Ｐゴシック"/>
              </a:rPr>
              <a:t>T</a:t>
            </a:r>
            <a:r>
              <a:rPr lang="en-US" dirty="0">
                <a:latin typeface="Calibri"/>
                <a:ea typeface="ＭＳ Ｐゴシック"/>
              </a:rPr>
              <a:t>ennessee </a:t>
            </a:r>
            <a:r>
              <a:rPr lang="en-US" u="sng" dirty="0">
                <a:latin typeface="Calibri"/>
                <a:ea typeface="ＭＳ Ｐゴシック"/>
              </a:rPr>
              <a:t>F</a:t>
            </a:r>
            <a:r>
              <a:rPr lang="en-US" dirty="0">
                <a:latin typeface="Calibri"/>
                <a:ea typeface="ＭＳ Ｐゴシック"/>
              </a:rPr>
              <a:t>ood </a:t>
            </a:r>
            <a:r>
              <a:rPr lang="en-US" u="sng" dirty="0">
                <a:latin typeface="Calibri"/>
                <a:ea typeface="ＭＳ Ｐゴシック"/>
              </a:rPr>
              <a:t>F</a:t>
            </a:r>
            <a:r>
              <a:rPr lang="en-US" dirty="0">
                <a:latin typeface="Calibri"/>
                <a:ea typeface="ＭＳ Ｐゴシック"/>
              </a:rPr>
              <a:t>reedom </a:t>
            </a:r>
            <a:r>
              <a:rPr lang="en-US" u="sng" dirty="0">
                <a:latin typeface="Calibri"/>
                <a:ea typeface="ＭＳ Ｐゴシック"/>
              </a:rPr>
              <a:t>A</a:t>
            </a:r>
            <a:r>
              <a:rPr lang="en-US" dirty="0">
                <a:latin typeface="Calibri"/>
                <a:ea typeface="ＭＳ Ｐゴシック"/>
              </a:rPr>
              <a:t>ct – Current Version</a:t>
            </a:r>
            <a:endParaRPr lang="en-US" dirty="0"/>
          </a:p>
        </p:txBody>
      </p:sp>
      <p:sp>
        <p:nvSpPr>
          <p:cNvPr id="3" name="Content Placeholder 2">
            <a:extLst>
              <a:ext uri="{FF2B5EF4-FFF2-40B4-BE49-F238E27FC236}">
                <a16:creationId xmlns:a16="http://schemas.microsoft.com/office/drawing/2014/main" id="{787A63D9-CB57-A415-EF44-AF1E501C577F}"/>
              </a:ext>
            </a:extLst>
          </p:cNvPr>
          <p:cNvSpPr>
            <a:spLocks noGrp="1"/>
          </p:cNvSpPr>
          <p:nvPr>
            <p:ph idx="1"/>
          </p:nvPr>
        </p:nvSpPr>
        <p:spPr>
          <a:xfrm>
            <a:off x="457200" y="1818549"/>
            <a:ext cx="8229600" cy="1371600"/>
          </a:xfrm>
        </p:spPr>
        <p:txBody>
          <a:bodyPr/>
          <a:lstStyle/>
          <a:p>
            <a:r>
              <a:rPr lang="en-US" sz="1800" dirty="0">
                <a:latin typeface="Calibri"/>
                <a:ea typeface="Calibri"/>
                <a:cs typeface="Times New Roman"/>
              </a:rPr>
              <a:t>2025 – CURRENT VERSION OF TFFA </a:t>
            </a:r>
          </a:p>
          <a:p>
            <a:r>
              <a:rPr lang="en-US" sz="1800" dirty="0">
                <a:latin typeface="Calibri"/>
                <a:ea typeface="Calibri"/>
                <a:cs typeface="Times New Roman"/>
              </a:rPr>
              <a:t>TFFA was modified (by the state legislators) to expand allowable foods</a:t>
            </a:r>
          </a:p>
          <a:p>
            <a:pPr lvl="1"/>
            <a:r>
              <a:rPr lang="en-US" sz="1800" b="1" dirty="0">
                <a:latin typeface="Calibri"/>
                <a:ea typeface="Calibri"/>
                <a:cs typeface="Times New Roman"/>
              </a:rPr>
              <a:t>Still allows non-TCS homemade food items made at a private residence</a:t>
            </a:r>
          </a:p>
          <a:p>
            <a:pPr lvl="1"/>
            <a:r>
              <a:rPr lang="en-US" sz="1800" b="1" u="sng" dirty="0">
                <a:solidFill>
                  <a:srgbClr val="0070C0"/>
                </a:solidFill>
                <a:latin typeface="Calibri"/>
                <a:ea typeface="Calibri"/>
                <a:cs typeface="Times New Roman"/>
              </a:rPr>
              <a:t>Added most TCS foods with some limitations and restrictions</a:t>
            </a:r>
          </a:p>
          <a:p>
            <a:pPr lvl="1"/>
            <a:endParaRPr lang="en-US" sz="1600" b="0" dirty="0">
              <a:solidFill>
                <a:srgbClr val="000000"/>
              </a:solidFill>
              <a:latin typeface="Calibri"/>
              <a:ea typeface="Calibri"/>
              <a:cs typeface="Calibri"/>
            </a:endParaRPr>
          </a:p>
          <a:p>
            <a:pPr marL="0" indent="0">
              <a:buNone/>
            </a:pPr>
            <a:endParaRPr lang="en-US" sz="1800" dirty="0">
              <a:solidFill>
                <a:srgbClr val="000000"/>
              </a:solidFill>
              <a:latin typeface="Calibri"/>
              <a:ea typeface="Calibri"/>
              <a:cs typeface="Calibri"/>
            </a:endParaRPr>
          </a:p>
          <a:p>
            <a:endParaRPr lang="en-US" sz="1800" dirty="0">
              <a:cs typeface="Times New Roman"/>
            </a:endParaRPr>
          </a:p>
        </p:txBody>
      </p:sp>
      <p:pic>
        <p:nvPicPr>
          <p:cNvPr id="6" name="Picture 5">
            <a:extLst>
              <a:ext uri="{FF2B5EF4-FFF2-40B4-BE49-F238E27FC236}">
                <a16:creationId xmlns:a16="http://schemas.microsoft.com/office/drawing/2014/main" id="{EB03CAA4-4301-FD64-DB7B-8E3262EFAFBB}"/>
              </a:ext>
            </a:extLst>
          </p:cNvPr>
          <p:cNvPicPr>
            <a:picLocks noChangeAspect="1"/>
          </p:cNvPicPr>
          <p:nvPr/>
        </p:nvPicPr>
        <p:blipFill>
          <a:blip r:embed="rId3"/>
          <a:srcRect l="2124" t="4445" b="64157"/>
          <a:stretch>
            <a:fillRect/>
          </a:stretch>
        </p:blipFill>
        <p:spPr>
          <a:xfrm>
            <a:off x="2119448" y="3190148"/>
            <a:ext cx="5909338" cy="3103075"/>
          </a:xfrm>
          <a:prstGeom prst="rect">
            <a:avLst/>
          </a:prstGeom>
        </p:spPr>
      </p:pic>
    </p:spTree>
    <p:extLst>
      <p:ext uri="{BB962C8B-B14F-4D97-AF65-F5344CB8AC3E}">
        <p14:creationId xmlns:p14="http://schemas.microsoft.com/office/powerpoint/2010/main" val="2865460871"/>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097-6380-E87F-17DA-E2199137367D}"/>
              </a:ext>
            </a:extLst>
          </p:cNvPr>
          <p:cNvSpPr>
            <a:spLocks noGrp="1"/>
          </p:cNvSpPr>
          <p:nvPr>
            <p:ph type="title"/>
          </p:nvPr>
        </p:nvSpPr>
        <p:spPr/>
        <p:txBody>
          <a:bodyPr/>
          <a:lstStyle/>
          <a:p>
            <a:pPr algn="ctr"/>
            <a:r>
              <a:rPr lang="en-US" u="sng" dirty="0"/>
              <a:t>T</a:t>
            </a:r>
            <a:r>
              <a:rPr lang="en-US" dirty="0"/>
              <a:t>ennessee </a:t>
            </a:r>
            <a:r>
              <a:rPr lang="en-US" u="sng" dirty="0"/>
              <a:t>F</a:t>
            </a:r>
            <a:r>
              <a:rPr lang="en-US" dirty="0"/>
              <a:t>ood </a:t>
            </a:r>
            <a:r>
              <a:rPr lang="en-US" u="sng" dirty="0"/>
              <a:t>F</a:t>
            </a:r>
            <a:r>
              <a:rPr lang="en-US" dirty="0"/>
              <a:t>reedom </a:t>
            </a:r>
            <a:r>
              <a:rPr lang="en-US" u="sng" dirty="0"/>
              <a:t>A</a:t>
            </a:r>
            <a:r>
              <a:rPr lang="en-US" dirty="0"/>
              <a:t>ct - 2025</a:t>
            </a:r>
          </a:p>
        </p:txBody>
      </p:sp>
      <p:sp>
        <p:nvSpPr>
          <p:cNvPr id="3" name="Content Placeholder 2">
            <a:extLst>
              <a:ext uri="{FF2B5EF4-FFF2-40B4-BE49-F238E27FC236}">
                <a16:creationId xmlns:a16="http://schemas.microsoft.com/office/drawing/2014/main" id="{3605F0AE-8C54-EFDE-281E-74DEB7C082CB}"/>
              </a:ext>
            </a:extLst>
          </p:cNvPr>
          <p:cNvSpPr>
            <a:spLocks noGrp="1"/>
          </p:cNvSpPr>
          <p:nvPr>
            <p:ph idx="1"/>
          </p:nvPr>
        </p:nvSpPr>
        <p:spPr>
          <a:xfrm>
            <a:off x="457200" y="1818549"/>
            <a:ext cx="8229600" cy="4442494"/>
          </a:xfrm>
        </p:spPr>
        <p:txBody>
          <a:bodyPr/>
          <a:lstStyle/>
          <a:p>
            <a:r>
              <a:rPr lang="en-US" sz="1800" dirty="0">
                <a:effectLst/>
                <a:latin typeface="Calibri"/>
                <a:ea typeface="Calibri" panose="020F0502020204030204" pitchFamily="34" charset="0"/>
                <a:cs typeface="Times New Roman"/>
              </a:rPr>
              <a:t>New changes went into effect July 1, </a:t>
            </a:r>
            <a:r>
              <a:rPr lang="en-US" sz="1800" dirty="0">
                <a:latin typeface="Calibri"/>
                <a:ea typeface="Calibri" panose="020F0502020204030204" pitchFamily="34" charset="0"/>
                <a:cs typeface="Times New Roman"/>
              </a:rPr>
              <a:t>2025</a:t>
            </a:r>
          </a:p>
          <a:p>
            <a:pPr marL="0" indent="0">
              <a:buNone/>
            </a:pPr>
            <a:endParaRPr lang="en-US" sz="1800" dirty="0">
              <a:ea typeface="Calibri" panose="020F0502020204030204" pitchFamily="34" charset="0"/>
              <a:cs typeface="Times New Roman"/>
            </a:endParaRPr>
          </a:p>
          <a:p>
            <a:r>
              <a:rPr lang="en-US" sz="1800" dirty="0">
                <a:latin typeface="Calibri"/>
                <a:ea typeface="Calibri" panose="020F0502020204030204" pitchFamily="34" charset="0"/>
                <a:cs typeface="Times New Roman"/>
              </a:rPr>
              <a:t>What is the TFFA exactly?</a:t>
            </a:r>
          </a:p>
          <a:p>
            <a:pPr lvl="1"/>
            <a:r>
              <a:rPr lang="en-US" sz="1800" dirty="0">
                <a:latin typeface="Calibri"/>
                <a:ea typeface="Calibri" panose="020F0502020204030204" pitchFamily="34" charset="0"/>
                <a:cs typeface="Times New Roman"/>
              </a:rPr>
              <a:t>The TFFA is an exemption in the state’s food manufacturing regulations for homemade food items produced and sold in Tennessee. </a:t>
            </a:r>
            <a:endParaRPr lang="en-US" sz="2800" dirty="0">
              <a:ea typeface="ＭＳ Ｐゴシック"/>
              <a:cs typeface="Arial"/>
            </a:endParaRPr>
          </a:p>
          <a:p>
            <a:endParaRPr lang="en-US" sz="2000" dirty="0">
              <a:ea typeface="Calibri" panose="020F0502020204030204" pitchFamily="34" charset="0"/>
              <a:cs typeface="Calibri"/>
            </a:endParaRPr>
          </a:p>
          <a:p>
            <a:r>
              <a:rPr lang="en-US" sz="1800" dirty="0">
                <a:latin typeface="Calibri"/>
                <a:ea typeface="Calibri" panose="020F0502020204030204" pitchFamily="34" charset="0"/>
                <a:cs typeface="Times New Roman"/>
              </a:rPr>
              <a:t>From Tenn. Code Ann. 53-1-118:</a:t>
            </a:r>
          </a:p>
          <a:p>
            <a:pPr lvl="1"/>
            <a:r>
              <a:rPr lang="en-US" sz="1600" dirty="0">
                <a:latin typeface="Calibri"/>
                <a:ea typeface="Calibri" panose="020F0502020204030204" pitchFamily="34" charset="0"/>
                <a:cs typeface="Times New Roman"/>
              </a:rPr>
              <a:t>“… the production and sale of homemade food items under this chapter </a:t>
            </a:r>
            <a:r>
              <a:rPr lang="en-US" sz="1600" b="1" u="sng" dirty="0">
                <a:solidFill>
                  <a:srgbClr val="FF0000"/>
                </a:solidFill>
                <a:latin typeface="Calibri"/>
                <a:ea typeface="Calibri" panose="020F0502020204030204" pitchFamily="34" charset="0"/>
                <a:cs typeface="Times New Roman"/>
              </a:rPr>
              <a:t>are exempt </a:t>
            </a:r>
            <a:r>
              <a:rPr lang="en-US" sz="1600" dirty="0">
                <a:latin typeface="Calibri"/>
                <a:ea typeface="Calibri" panose="020F0502020204030204" pitchFamily="34" charset="0"/>
                <a:cs typeface="Times New Roman"/>
              </a:rPr>
              <a:t>from all licensing, permitting, inspecting, packaging, and labeling laws of this state, except when the department of health is investigating a reported foodborne illness.”</a:t>
            </a:r>
          </a:p>
          <a:p>
            <a:pPr lvl="1"/>
            <a:endParaRPr lang="en-US" sz="1600" dirty="0">
              <a:latin typeface="Calibri"/>
              <a:ea typeface="Calibri" panose="020F0502020204030204" pitchFamily="34" charset="0"/>
              <a:cs typeface="Times New Roman"/>
            </a:endParaRPr>
          </a:p>
          <a:p>
            <a:r>
              <a:rPr lang="en-US" sz="1800" dirty="0">
                <a:latin typeface="Calibri"/>
                <a:ea typeface="Calibri" panose="020F0502020204030204" pitchFamily="34" charset="0"/>
                <a:cs typeface="Times New Roman"/>
              </a:rPr>
              <a:t>However, there are some limitations in the Act itself regarding the types of homemade food items and where they can be sold, so this first statement is sometimes misleading!</a:t>
            </a:r>
          </a:p>
          <a:p>
            <a:endParaRPr lang="en-US" sz="1800" dirty="0">
              <a:effectLst/>
            </a:endParaRPr>
          </a:p>
        </p:txBody>
      </p:sp>
    </p:spTree>
    <p:extLst>
      <p:ext uri="{BB962C8B-B14F-4D97-AF65-F5344CB8AC3E}">
        <p14:creationId xmlns:p14="http://schemas.microsoft.com/office/powerpoint/2010/main" val="3254808975"/>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9A22-154B-5DFB-1D3F-687BF2323B2D}"/>
              </a:ext>
            </a:extLst>
          </p:cNvPr>
          <p:cNvSpPr>
            <a:spLocks noGrp="1"/>
          </p:cNvSpPr>
          <p:nvPr>
            <p:ph type="title"/>
          </p:nvPr>
        </p:nvSpPr>
        <p:spPr/>
        <p:txBody>
          <a:bodyPr/>
          <a:lstStyle/>
          <a:p>
            <a:r>
              <a:rPr lang="en-US" dirty="0"/>
              <a:t>Definition of a Homemade Food Item?</a:t>
            </a:r>
          </a:p>
        </p:txBody>
      </p:sp>
      <p:sp>
        <p:nvSpPr>
          <p:cNvPr id="3" name="Content Placeholder 2">
            <a:extLst>
              <a:ext uri="{FF2B5EF4-FFF2-40B4-BE49-F238E27FC236}">
                <a16:creationId xmlns:a16="http://schemas.microsoft.com/office/drawing/2014/main" id="{3ED418AB-E3D8-7107-0AC3-095DBD019C4B}"/>
              </a:ext>
            </a:extLst>
          </p:cNvPr>
          <p:cNvSpPr>
            <a:spLocks noGrp="1"/>
          </p:cNvSpPr>
          <p:nvPr>
            <p:ph idx="1"/>
          </p:nvPr>
        </p:nvSpPr>
        <p:spPr/>
        <p:txBody>
          <a:bodyPr/>
          <a:lstStyle/>
          <a:p>
            <a:r>
              <a:rPr lang="en-US" sz="2400" b="0" dirty="0"/>
              <a:t>“Homemade food item” means a food item, including a non-alcoholic beverage, which is produced and, if packaged, packaged </a:t>
            </a:r>
            <a:r>
              <a:rPr lang="en-US" sz="2400" b="0" u="sng" dirty="0"/>
              <a:t>at</a:t>
            </a:r>
            <a:r>
              <a:rPr lang="en-US" sz="2400" b="0" dirty="0"/>
              <a:t> the private residence of the producer; </a:t>
            </a:r>
          </a:p>
          <a:p>
            <a:pPr marL="0" indent="0">
              <a:buNone/>
            </a:pPr>
            <a:r>
              <a:rPr lang="en-US" sz="2400" b="0" dirty="0"/>
              <a:t>     (Tenn. Code Ann. §53-1-102)</a:t>
            </a:r>
          </a:p>
          <a:p>
            <a:endParaRPr lang="en-US" sz="2400" b="0" dirty="0">
              <a:effectLst/>
              <a:latin typeface="Calibri"/>
              <a:ea typeface="Calibri" panose="020F0502020204030204" pitchFamily="34" charset="0"/>
              <a:cs typeface="Times New Roman"/>
            </a:endParaRPr>
          </a:p>
          <a:p>
            <a:endParaRPr lang="en-US" sz="2400" b="0" dirty="0">
              <a:latin typeface="Calibri"/>
              <a:ea typeface="Calibri" panose="020F0502020204030204" pitchFamily="34" charset="0"/>
              <a:cs typeface="Times New Roman"/>
            </a:endParaRPr>
          </a:p>
          <a:p>
            <a:r>
              <a:rPr lang="en-US" sz="2400" b="0" i="1" dirty="0">
                <a:effectLst/>
                <a:latin typeface="Calibri"/>
                <a:ea typeface="Calibri" panose="020F0502020204030204" pitchFamily="34" charset="0"/>
                <a:cs typeface="Times New Roman"/>
              </a:rPr>
              <a:t>This is the part of the Code that requires these homemade food items to be made at your private residence.</a:t>
            </a:r>
            <a:endParaRPr lang="en-US" sz="1600" b="0" i="1" dirty="0">
              <a:effectLst/>
              <a:latin typeface="Calibri"/>
              <a:ea typeface="Calibri" panose="020F0502020204030204" pitchFamily="34" charset="0"/>
              <a:cs typeface="Times New Roman"/>
            </a:endParaRPr>
          </a:p>
          <a:p>
            <a:pPr marL="0" indent="0">
              <a:buNone/>
            </a:pPr>
            <a:endParaRPr lang="en-US" sz="1800" dirty="0">
              <a:latin typeface="Calibri"/>
              <a:ea typeface="Calibri" panose="020F0502020204030204" pitchFamily="34" charset="0"/>
              <a:cs typeface="Times New Roman"/>
            </a:endParaRPr>
          </a:p>
        </p:txBody>
      </p:sp>
    </p:spTree>
    <p:extLst>
      <p:ext uri="{BB962C8B-B14F-4D97-AF65-F5344CB8AC3E}">
        <p14:creationId xmlns:p14="http://schemas.microsoft.com/office/powerpoint/2010/main" val="3349652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9A22-154B-5DFB-1D3F-687BF2323B2D}"/>
              </a:ext>
            </a:extLst>
          </p:cNvPr>
          <p:cNvSpPr>
            <a:spLocks noGrp="1"/>
          </p:cNvSpPr>
          <p:nvPr>
            <p:ph type="title"/>
          </p:nvPr>
        </p:nvSpPr>
        <p:spPr/>
        <p:txBody>
          <a:bodyPr/>
          <a:lstStyle/>
          <a:p>
            <a:r>
              <a:rPr lang="en-US"/>
              <a:t>What homemade food items can be sold under the 2025 – TFFA?</a:t>
            </a:r>
          </a:p>
        </p:txBody>
      </p:sp>
      <p:sp>
        <p:nvSpPr>
          <p:cNvPr id="3" name="Content Placeholder 2">
            <a:extLst>
              <a:ext uri="{FF2B5EF4-FFF2-40B4-BE49-F238E27FC236}">
                <a16:creationId xmlns:a16="http://schemas.microsoft.com/office/drawing/2014/main" id="{3ED418AB-E3D8-7107-0AC3-095DBD019C4B}"/>
              </a:ext>
            </a:extLst>
          </p:cNvPr>
          <p:cNvSpPr>
            <a:spLocks noGrp="1"/>
          </p:cNvSpPr>
          <p:nvPr>
            <p:ph idx="1"/>
          </p:nvPr>
        </p:nvSpPr>
        <p:spPr/>
        <p:txBody>
          <a:bodyPr/>
          <a:lstStyle/>
          <a:p>
            <a:r>
              <a:rPr lang="en-US" sz="2000" dirty="0">
                <a:effectLst/>
                <a:latin typeface="Calibri"/>
                <a:ea typeface="Calibri" panose="020F0502020204030204" pitchFamily="34" charset="0"/>
                <a:cs typeface="Times New Roman"/>
              </a:rPr>
              <a:t>TCS homemade food items</a:t>
            </a:r>
            <a:r>
              <a:rPr lang="en-US" sz="2000" dirty="0">
                <a:latin typeface="Calibri"/>
                <a:ea typeface="Calibri" panose="020F0502020204030204" pitchFamily="34" charset="0"/>
                <a:cs typeface="Times New Roman"/>
              </a:rPr>
              <a:t> </a:t>
            </a:r>
            <a:r>
              <a:rPr lang="en-US" sz="2000" u="sng" dirty="0">
                <a:latin typeface="Calibri"/>
                <a:ea typeface="Calibri" panose="020F0502020204030204" pitchFamily="34" charset="0"/>
                <a:cs typeface="Times New Roman"/>
              </a:rPr>
              <a:t>must:</a:t>
            </a:r>
          </a:p>
          <a:p>
            <a:pPr lvl="1"/>
            <a:r>
              <a:rPr lang="en-US" sz="1800" dirty="0">
                <a:latin typeface="Calibri"/>
                <a:ea typeface="Calibri" panose="020F0502020204030204" pitchFamily="34" charset="0"/>
                <a:cs typeface="Times New Roman"/>
              </a:rPr>
              <a:t>Not include unpasteurized milk or foods that are, or that contain, alcoholic beverages, fish, shellfish products, meat, meat byproducts, or meat food products;</a:t>
            </a:r>
          </a:p>
          <a:p>
            <a:pPr lvl="1"/>
            <a:endParaRPr lang="en-US" sz="1600" dirty="0">
              <a:latin typeface="Calibri"/>
              <a:ea typeface="Calibri" panose="020F0502020204030204" pitchFamily="34" charset="0"/>
              <a:cs typeface="Times New Roman"/>
            </a:endParaRPr>
          </a:p>
          <a:p>
            <a:r>
              <a:rPr lang="en-US" sz="2000" dirty="0">
                <a:latin typeface="Calibri"/>
                <a:ea typeface="Calibri" panose="020F0502020204030204" pitchFamily="34" charset="0"/>
                <a:cs typeface="Times New Roman"/>
              </a:rPr>
              <a:t>Non-TCS, homemade food items</a:t>
            </a:r>
            <a:r>
              <a:rPr lang="en-US" sz="2000" u="sng" dirty="0">
                <a:latin typeface="Calibri"/>
                <a:ea typeface="Calibri" panose="020F0502020204030204" pitchFamily="34" charset="0"/>
                <a:cs typeface="Times New Roman"/>
              </a:rPr>
              <a:t> must also:</a:t>
            </a:r>
          </a:p>
          <a:p>
            <a:pPr lvl="1"/>
            <a:r>
              <a:rPr lang="en-US" sz="1800" i="1" dirty="0">
                <a:latin typeface="Calibri"/>
                <a:ea typeface="Calibri" panose="020F0502020204030204" pitchFamily="34" charset="0"/>
                <a:cs typeface="Times New Roman"/>
              </a:rPr>
              <a:t>Not include unpasteurized milk or foods that are, or that contain, alcoholic beverages, fish, shellfish products, meat, meat byproducts, or meat food products; </a:t>
            </a:r>
          </a:p>
          <a:p>
            <a:pPr lvl="1"/>
            <a:r>
              <a:rPr lang="en-US" sz="1800" i="1" dirty="0">
                <a:latin typeface="Calibri"/>
                <a:ea typeface="Calibri" panose="020F0502020204030204" pitchFamily="34" charset="0"/>
                <a:cs typeface="Times New Roman"/>
              </a:rPr>
              <a:t>However, this list of restrictions was lost in the current code.</a:t>
            </a:r>
          </a:p>
          <a:p>
            <a:pPr lvl="1"/>
            <a:endParaRPr lang="en-US" sz="1800" i="1" dirty="0">
              <a:latin typeface="Calibri"/>
              <a:ea typeface="Calibri" panose="020F0502020204030204" pitchFamily="34" charset="0"/>
              <a:cs typeface="Times New Roman"/>
            </a:endParaRPr>
          </a:p>
          <a:p>
            <a:r>
              <a:rPr lang="en-US" sz="2200" i="1" dirty="0">
                <a:latin typeface="Calibri"/>
                <a:ea typeface="Calibri" panose="020F0502020204030204" pitchFamily="34" charset="0"/>
                <a:cs typeface="Times New Roman"/>
              </a:rPr>
              <a:t>We’ll see later that poultry meat is allowed…</a:t>
            </a:r>
          </a:p>
          <a:p>
            <a:pPr marL="0" indent="0">
              <a:buNone/>
            </a:pPr>
            <a:endParaRPr lang="en-US" sz="1800" dirty="0">
              <a:latin typeface="Calibri"/>
              <a:ea typeface="Calibri" panose="020F0502020204030204" pitchFamily="34" charset="0"/>
              <a:cs typeface="Times New Roman"/>
            </a:endParaRPr>
          </a:p>
        </p:txBody>
      </p:sp>
    </p:spTree>
    <p:extLst>
      <p:ext uri="{BB962C8B-B14F-4D97-AF65-F5344CB8AC3E}">
        <p14:creationId xmlns:p14="http://schemas.microsoft.com/office/powerpoint/2010/main" val="265648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Food Safety Research @ Virginia Tech&amp;quot;&quot;/&gt;&lt;property id=&quot;20307&quot; value=&quot;256&quot;/&gt;&lt;/object&gt;&lt;object type=&quot;3&quot; unique_id=&quot;10004&quot;&gt;&lt;property id=&quot;20148&quot; value=&quot;5&quot;/&gt;&lt;property id=&quot;20300&quot; value=&quot;Slide 2 - &amp;quot;Food Processing in Virginia&amp;quot;&quot;/&gt;&lt;property id=&quot;20307&quot; value=&quot;390&quot;/&gt;&lt;/object&gt;&lt;object type=&quot;3&quot; unique_id=&quot;10008&quot;&gt;&lt;property id=&quot;20148&quot; value=&quot;5&quot;/&gt;&lt;property id=&quot;20300&quot; value=&quot;Slide 15 - &amp;quot;Human and Agricultural Biosciences Building 1&amp;quot;&quot;/&gt;&lt;property id=&quot;20307&quot; value=&quot;386&quot;/&gt;&lt;/object&gt;&lt;object type=&quot;3&quot; unique_id=&quot;10011&quot;&gt;&lt;property id=&quot;20148&quot; value=&quot;5&quot;/&gt;&lt;property id=&quot;20300&quot; value=&quot;Slide 18 - &amp;quot;Advanced Laboratory Facilities in HABB1&amp;quot;&quot;/&gt;&lt;property id=&quot;20307&quot; value=&quot;384&quot;/&gt;&lt;/object&gt;&lt;object type=&quot;3&quot; unique_id=&quot;10017&quot;&gt;&lt;property id=&quot;20148&quot; value=&quot;5&quot;/&gt;&lt;property id=&quot;20300&quot; value=&quot;Slide 16 - &amp;quot;Food Processing and Packaging Pilot Plant 7,100 sq ft  (Industry Engagement Space)&amp;quot;&quot;/&gt;&lt;property id=&quot;20307&quot; value=&quot;379&quot;/&gt;&lt;/object&gt;&lt;object type=&quot;3&quot; unique_id=&quot;10021&quot;&gt;&lt;property id=&quot;20148&quot; value=&quot;5&quot;/&gt;&lt;property id=&quot;20300&quot; value=&quot;Slide 17 - &amp;quot;BSL 2 Food Safety Pilot Plant  2,200 sq ft &amp;quot;&quot;/&gt;&lt;property id=&quot;20307&quot; value=&quot;381&quot;/&gt;&lt;/object&gt;&lt;object type=&quot;3&quot; unique_id=&quot;10022&quot;&gt;&lt;property id=&quot;20148&quot; value=&quot;5&quot;/&gt;&lt;property id=&quot;20300&quot; value=&quot;Slide 19 - &amp;quot;Initiatives Associated with the Vision: Food Safety&amp;quot;&quot;/&gt;&lt;property id=&quot;20307&quot; value=&quot;364&quot;/&gt;&lt;/object&gt;&lt;object type=&quot;3&quot; unique_id=&quot;10253&quot;&gt;&lt;property id=&quot;20148&quot; value=&quot;5&quot;/&gt;&lt;property id=&quot;20300&quot; value=&quot;Slide 3 - &amp;quot;Foodborne Illness&amp;quot;&quot;/&gt;&lt;property id=&quot;20307&quot; value=&quot;394&quot;/&gt;&lt;/object&gt;&lt;object type=&quot;3&quot; unique_id=&quot;10254&quot;&gt;&lt;property id=&quot;20148&quot; value=&quot;5&quot;/&gt;&lt;property id=&quot;20300&quot; value=&quot;Slide 4 - &amp;quot;Food Safety Modernization Act (2011)&amp;amp;#x09;&amp;quot;&quot;/&gt;&lt;property id=&quot;20307&quot; value=&quot;405&quot;/&gt;&lt;/object&gt;&lt;object type=&quot;3&quot; unique_id=&quot;10255&quot;&gt;&lt;property id=&quot;20148&quot; value=&quot;5&quot;/&gt;&lt;property id=&quot;20300&quot; value=&quot;Slide 5&quot;/&gt;&lt;property id=&quot;20307&quot; value=&quot;403&quot;/&gt;&lt;/object&gt;&lt;object type=&quot;3&quot; unique_id=&quot;10256&quot;&gt;&lt;property id=&quot;20148&quot; value=&quot;5&quot;/&gt;&lt;property id=&quot;20300&quot; value=&quot;Slide 6 - &amp;quot;Food Safety Faculty in FST&amp;quot;&quot;/&gt;&lt;property id=&quot;20307&quot; value=&quot;395&quot;/&gt;&lt;/object&gt;&lt;object type=&quot;3&quot; unique_id=&quot;10257&quot;&gt;&lt;property id=&quot;20148&quot; value=&quot;5&quot;/&gt;&lt;property id=&quot;20300&quot; value=&quot;Slide 7 - &amp;quot;Major Collaborating Units at Virginia Tech&amp;quot;&quot;/&gt;&lt;property id=&quot;20307&quot; value=&quot;398&quot;/&gt;&lt;/object&gt;&lt;object type=&quot;3&quot; unique_id=&quot;10258&quot;&gt;&lt;property id=&quot;20148&quot; value=&quot;5&quot;/&gt;&lt;property id=&quot;20300&quot; value=&quot;Slide 8 - &amp;quot;Industry Partners&amp;quot;&quot;/&gt;&lt;property id=&quot;20307&quot; value=&quot;406&quot;/&gt;&lt;/object&gt;&lt;object type=&quot;3&quot; unique_id=&quot;10259&quot;&gt;&lt;property id=&quot;20148&quot; value=&quot;5&quot;/&gt;&lt;property id=&quot;20300&quot; value=&quot;Slide 9 - &amp;quot;U.S. Research Needs: FDA Center for Food Safety &amp;amp; Applied Nutrition Science and Research Strategic Plan: 2015-2018&amp;quot;&quot;/&gt;&lt;property id=&quot;20307&quot; value=&quot;404&quot;/&gt;&lt;/object&gt;&lt;object type=&quot;3&quot; unique_id=&quot;10260&quot;&gt;&lt;property id=&quot;20148&quot; value=&quot;5&quot;/&gt;&lt;property id=&quot;20300&quot; value=&quot;Slide 10 - &amp;quot;VT Research: Antimicrobial Resistance&amp;quot;&quot;/&gt;&lt;property id=&quot;20307&quot; value=&quot;410&quot;/&gt;&lt;/object&gt;&lt;object type=&quot;3&quot; unique_id=&quot;10261&quot;&gt;&lt;property id=&quot;20148&quot; value=&quot;5&quot;/&gt;&lt;property id=&quot;20300&quot; value=&quot;Slide 11 - &amp;quot;VT Research: Validated Practices and Processes&amp;quot;&quot;/&gt;&lt;property id=&quot;20307&quot; value=&quot;399&quot;/&gt;&lt;/object&gt;&lt;object type=&quot;3&quot; unique_id=&quot;10262&quot;&gt;&lt;property id=&quot;20148&quot; value=&quot;5&quot;/&gt;&lt;property id=&quot;20300&quot; value=&quot;Slide 12 - &amp;quot;VT Research: Validated Practices and Processes&amp;quot;&quot;/&gt;&lt;property id=&quot;20307&quot; value=&quot;400&quot;/&gt;&lt;/object&gt;&lt;object type=&quot;3&quot; unique_id=&quot;10263&quot;&gt;&lt;property id=&quot;20148&quot; value=&quot;5&quot;/&gt;&lt;property id=&quot;20300&quot; value=&quot;Slide 13 - &amp;quot;VT Research: understanding of survival, persistence, and growth of microbial pathogens&amp;quot;&quot;/&gt;&lt;property id=&quot;20307&quot; value=&quot;401&quot;/&gt;&lt;/object&gt;&lt;object type=&quot;3&quot; unique_id=&quot;10264&quot;&gt;&lt;property id=&quot;20148&quot; value=&quot;5&quot;/&gt;&lt;property id=&quot;20300&quot; value=&quot;Slide 14 - &amp;quot;VT Research: develop intervention strategies&amp;quot;&quot;/&gt;&lt;property id=&quot;20307&quot; value=&quot;402&quot;/&gt;&lt;/object&gt;&lt;object type=&quot;3&quot; unique_id=&quot;10265&quot;&gt;&lt;property id=&quot;20148&quot; value=&quot;5&quot;/&gt;&lt;property id=&quot;20300&quot; value=&quot;Slide 20 - &amp;quot;Mission Integration: Extension&amp;quot;&quot;/&gt;&lt;property id=&quot;20307&quot; value=&quot;407&quot;/&gt;&lt;/object&gt;&lt;object type=&quot;3&quot; unique_id=&quot;10266&quot;&gt;&lt;property id=&quot;20148&quot; value=&quot;5&quot;/&gt;&lt;property id=&quot;20300&quot; value=&quot;Slide 21 - &amp;quot;Mission Integration: Teaching&amp;quot;&quot;/&gt;&lt;property id=&quot;20307&quot; value=&quot;408&quot;/&gt;&lt;/object&gt;&lt;object type=&quot;3&quot; unique_id=&quot;10267&quot;&gt;&lt;property id=&quot;20148&quot; value=&quot;5&quot;/&gt;&lt;property id=&quot;20300&quot; value=&quot;Slide 22 - &amp;quot;Funding&amp;quot;&quot;/&gt;&lt;property id=&quot;20307&quot; value=&quot;409&quot;/&gt;&lt;/object&gt;&lt;object type=&quot;3&quot; unique_id=&quot;10268&quot;&gt;&lt;property id=&quot;20148&quot; value=&quot;5&quot;/&gt;&lt;property id=&quot;20300&quot; value=&quot;Slide 23 - &amp;quot;Food Safety Research as Education&amp;quot;&quot;/&gt;&lt;property id=&quot;20307&quot; value=&quot;411&quot;/&gt;&lt;/object&gt;&lt;object type=&quot;3&quot; unique_id=&quot;10269&quot;&gt;&lt;property id=&quot;20148&quot; value=&quot;5&quot;/&gt;&lt;property id=&quot;20300&quot; value=&quot;Slide 24 - &amp;quot;Food Safety Research @ Virginia Tech&amp;quot;&quot;/&gt;&lt;property id=&quot;20307&quot; value=&quot;412&quot;/&gt;&lt;/object&gt;&lt;/object&gt;&lt;object type=&quot;8&quot; unique_id=&quot;10050&quot;&gt;&lt;/object&gt;&lt;/object&gt;&lt;/database&gt;"/>
  <p:tag name="SECTOMILLISECCONVERTED" val="1"/>
</p:tagLst>
</file>

<file path=ppt/theme/theme1.xml><?xml version="1.0" encoding="utf-8"?>
<a:theme xmlns:a="http://schemas.openxmlformats.org/drawingml/2006/main" name="vt colors">
  <a:themeElements>
    <a:clrScheme name="">
      <a:dk1>
        <a:srgbClr val="000000"/>
      </a:dk1>
      <a:lt1>
        <a:srgbClr val="FFFFFF"/>
      </a:lt1>
      <a:dk2>
        <a:srgbClr val="000000"/>
      </a:dk2>
      <a:lt2>
        <a:srgbClr val="990033"/>
      </a:lt2>
      <a:accent1>
        <a:srgbClr val="FF6600"/>
      </a:accent1>
      <a:accent2>
        <a:srgbClr val="CC6600"/>
      </a:accent2>
      <a:accent3>
        <a:srgbClr val="FFFFFF"/>
      </a:accent3>
      <a:accent4>
        <a:srgbClr val="000000"/>
      </a:accent4>
      <a:accent5>
        <a:srgbClr val="FFB8AA"/>
      </a:accent5>
      <a:accent6>
        <a:srgbClr val="B95C00"/>
      </a:accent6>
      <a:hlink>
        <a:srgbClr val="663300"/>
      </a:hlink>
      <a:folHlink>
        <a:srgbClr val="E4D8C4"/>
      </a:folHlink>
    </a:clrScheme>
    <a:fontScheme name="vt color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t colors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t colors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t colors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t colors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t colors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t colors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t colors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t colors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t colors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t colors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t colors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t colors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vt colors 13">
        <a:dk1>
          <a:srgbClr val="000000"/>
        </a:dk1>
        <a:lt1>
          <a:srgbClr val="FFFFFF"/>
        </a:lt1>
        <a:dk2>
          <a:srgbClr val="000000"/>
        </a:dk2>
        <a:lt2>
          <a:srgbClr val="990033"/>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t colors 14">
        <a:dk1>
          <a:srgbClr val="000000"/>
        </a:dk1>
        <a:lt1>
          <a:srgbClr val="FFFFFF"/>
        </a:lt1>
        <a:dk2>
          <a:srgbClr val="000000"/>
        </a:dk2>
        <a:lt2>
          <a:srgbClr val="990033"/>
        </a:lt2>
        <a:accent1>
          <a:srgbClr val="FF6600"/>
        </a:accent1>
        <a:accent2>
          <a:srgbClr val="CC6600"/>
        </a:accent2>
        <a:accent3>
          <a:srgbClr val="FFFFFF"/>
        </a:accent3>
        <a:accent4>
          <a:srgbClr val="000000"/>
        </a:accent4>
        <a:accent5>
          <a:srgbClr val="FFB8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t colors 15">
        <a:dk1>
          <a:srgbClr val="000000"/>
        </a:dk1>
        <a:lt1>
          <a:srgbClr val="FFFFFF"/>
        </a:lt1>
        <a:dk2>
          <a:srgbClr val="000000"/>
        </a:dk2>
        <a:lt2>
          <a:srgbClr val="990033"/>
        </a:lt2>
        <a:accent1>
          <a:srgbClr val="FF6600"/>
        </a:accent1>
        <a:accent2>
          <a:srgbClr val="CC6600"/>
        </a:accent2>
        <a:accent3>
          <a:srgbClr val="FFFFFF"/>
        </a:accent3>
        <a:accent4>
          <a:srgbClr val="000000"/>
        </a:accent4>
        <a:accent5>
          <a:srgbClr val="FFB8AA"/>
        </a:accent5>
        <a:accent6>
          <a:srgbClr val="B95C00"/>
        </a:accent6>
        <a:hlink>
          <a:srgbClr val="663300"/>
        </a:hlink>
        <a:folHlink>
          <a:srgbClr val="FFCC00"/>
        </a:folHlink>
      </a:clrScheme>
      <a:clrMap bg1="lt1" tx1="dk1" bg2="lt2" tx2="dk2" accent1="accent1" accent2="accent2" accent3="accent3" accent4="accent4" accent5="accent5" accent6="accent6" hlink="hlink" folHlink="folHlink"/>
    </a:extraClrScheme>
    <a:extraClrScheme>
      <a:clrScheme name="vt colors 16">
        <a:dk1>
          <a:srgbClr val="000000"/>
        </a:dk1>
        <a:lt1>
          <a:srgbClr val="FFFFFF"/>
        </a:lt1>
        <a:dk2>
          <a:srgbClr val="000000"/>
        </a:dk2>
        <a:lt2>
          <a:srgbClr val="990033"/>
        </a:lt2>
        <a:accent1>
          <a:srgbClr val="FF6600"/>
        </a:accent1>
        <a:accent2>
          <a:srgbClr val="CC6600"/>
        </a:accent2>
        <a:accent3>
          <a:srgbClr val="FFFFFF"/>
        </a:accent3>
        <a:accent4>
          <a:srgbClr val="000000"/>
        </a:accent4>
        <a:accent5>
          <a:srgbClr val="FFB8AA"/>
        </a:accent5>
        <a:accent6>
          <a:srgbClr val="B95C00"/>
        </a:accent6>
        <a:hlink>
          <a:srgbClr val="663300"/>
        </a:hlink>
        <a:folHlink>
          <a:srgbClr val="ED7C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ood Science Overview 02-25-2022.potx" id="{92B91C06-BF46-484A-B03C-4CE784AF888E}" vid="{2C28D5D0-EB51-4F20-B30E-A8BF4E1E28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660F4DE4982D4B802E99E844765742" ma:contentTypeVersion="15" ma:contentTypeDescription="Create a new document." ma:contentTypeScope="" ma:versionID="f6c034c04a6cfeaa96dcb3ecdb496ff2">
  <xsd:schema xmlns:xsd="http://www.w3.org/2001/XMLSchema" xmlns:xs="http://www.w3.org/2001/XMLSchema" xmlns:p="http://schemas.microsoft.com/office/2006/metadata/properties" xmlns:ns2="9f5626d9-255c-43a5-a016-c4dbe078bf1c" xmlns:ns3="1fc5c64d-176c-4519-80f3-1108a89f36ab" targetNamespace="http://schemas.microsoft.com/office/2006/metadata/properties" ma:root="true" ma:fieldsID="111496d5edca4942ba923dbced78db20" ns2:_="" ns3:_="">
    <xsd:import namespace="9f5626d9-255c-43a5-a016-c4dbe078bf1c"/>
    <xsd:import namespace="1fc5c64d-176c-4519-80f3-1108a89f36a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626d9-255c-43a5-a016-c4dbe078bf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8ab95b9-39aa-4b9d-a2e7-0451eedf9b8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c5c64d-176c-4519-80f3-1108a89f36a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1185b12-9057-45da-ba2e-2aeecfbfc340}" ma:internalName="TaxCatchAll" ma:showField="CatchAllData" ma:web="1fc5c64d-176c-4519-80f3-1108a89f3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5626d9-255c-43a5-a016-c4dbe078bf1c">
      <Terms xmlns="http://schemas.microsoft.com/office/infopath/2007/PartnerControls"/>
    </lcf76f155ced4ddcb4097134ff3c332f>
    <TaxCatchAll xmlns="1fc5c64d-176c-4519-80f3-1108a89f36ab" xsi:nil="true"/>
  </documentManagement>
</p:properties>
</file>

<file path=customXml/itemProps1.xml><?xml version="1.0" encoding="utf-8"?>
<ds:datastoreItem xmlns:ds="http://schemas.openxmlformats.org/officeDocument/2006/customXml" ds:itemID="{D74D81BB-F8B3-4C7D-8B86-ECEF6F9BFA6B}">
  <ds:schemaRefs>
    <ds:schemaRef ds:uri="http://schemas.microsoft.com/sharepoint/v3/contenttype/forms"/>
  </ds:schemaRefs>
</ds:datastoreItem>
</file>

<file path=customXml/itemProps2.xml><?xml version="1.0" encoding="utf-8"?>
<ds:datastoreItem xmlns:ds="http://schemas.openxmlformats.org/officeDocument/2006/customXml" ds:itemID="{C8E64FE7-3B69-4CB5-8EE2-E81E65194CCA}">
  <ds:schemaRefs>
    <ds:schemaRef ds:uri="1fc5c64d-176c-4519-80f3-1108a89f36ab"/>
    <ds:schemaRef ds:uri="9f5626d9-255c-43a5-a016-c4dbe078bf1c"/>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ECF82A-33D6-4A06-A33A-AD07D7B71E5D}">
  <ds:schemaRefs>
    <ds:schemaRef ds:uri="1fc5c64d-176c-4519-80f3-1108a89f36ab"/>
    <ds:schemaRef ds:uri="http://purl.org/dc/elements/1.1/"/>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9f5626d9-255c-43a5-a016-c4dbe078bf1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18044</TotalTime>
  <Words>5297</Words>
  <Application>Microsoft Office PowerPoint</Application>
  <PresentationFormat>On-screen Show (4:3)</PresentationFormat>
  <Paragraphs>489</Paragraphs>
  <Slides>36</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ＭＳ Ｐゴシック</vt:lpstr>
      <vt:lpstr>Arial</vt:lpstr>
      <vt:lpstr>Arial,Sans-Serif</vt:lpstr>
      <vt:lpstr>Calibri</vt:lpstr>
      <vt:lpstr>Courier New</vt:lpstr>
      <vt:lpstr>Lucida Handwriting</vt:lpstr>
      <vt:lpstr>Roboto</vt:lpstr>
      <vt:lpstr>Times New Roman</vt:lpstr>
      <vt:lpstr>Wingdings</vt:lpstr>
      <vt:lpstr>vt colors</vt:lpstr>
      <vt:lpstr>Tennessee Food Freedom Act 2025</vt:lpstr>
      <vt:lpstr>PowerPoint Presentation</vt:lpstr>
      <vt:lpstr>Tennessee Food Freedom Act - History</vt:lpstr>
      <vt:lpstr>Tennessee Food Freedom Act - History</vt:lpstr>
      <vt:lpstr>Tennessee Food Freedom Act - History</vt:lpstr>
      <vt:lpstr>Tennessee Food Freedom Act – Current Version</vt:lpstr>
      <vt:lpstr>Tennessee Food Freedom Act - 2025</vt:lpstr>
      <vt:lpstr>Definition of a Homemade Food Item?</vt:lpstr>
      <vt:lpstr>What homemade food items can be sold under the 2025 – TFFA?</vt:lpstr>
      <vt:lpstr>What are TCS and non-TCS Foods? How do you make the distinction?</vt:lpstr>
      <vt:lpstr>TCS vs non-TCS Foods</vt:lpstr>
      <vt:lpstr>pH and Water Activity are two properties used to distinguish TCS and non-TCS foods</vt:lpstr>
      <vt:lpstr>TCS vs non-TCS Foods</vt:lpstr>
      <vt:lpstr>TCS vs non-TCS Foods</vt:lpstr>
      <vt:lpstr>What are some sources of validated thermal processes?</vt:lpstr>
      <vt:lpstr>Examples of TCS vs non-TCS Foods</vt:lpstr>
      <vt:lpstr>TCS vs non-TCS Foods</vt:lpstr>
      <vt:lpstr>Safe Handling of TCS Foods</vt:lpstr>
      <vt:lpstr>Tennessee Food Freedom Act - 2025</vt:lpstr>
      <vt:lpstr>Tennessee Food Freedom Act - Poultry</vt:lpstr>
      <vt:lpstr>Tennessee Food Freedom Act - 2025</vt:lpstr>
      <vt:lpstr>Labeling Requirements for foods made under the Tennessee Food Freedom Act</vt:lpstr>
      <vt:lpstr>Labeling Requirements for TFFA </vt:lpstr>
      <vt:lpstr>PowerPoint Presentation</vt:lpstr>
      <vt:lpstr>Labeling Example (with sub-ingredients)</vt:lpstr>
      <vt:lpstr>TCS foods Examples</vt:lpstr>
      <vt:lpstr>TFFA – Labeling Options</vt:lpstr>
      <vt:lpstr>Labeling - allergens</vt:lpstr>
      <vt:lpstr>Where does the labeling information go?</vt:lpstr>
      <vt:lpstr>Recommended Good Manufacturing Practices for homemade food producers</vt:lpstr>
      <vt:lpstr>Good Manufacturing Practices</vt:lpstr>
      <vt:lpstr>Recommended Recordkeeping</vt:lpstr>
      <vt:lpstr>TFFA 2025 - Summary</vt:lpstr>
      <vt:lpstr>LINKS</vt:lpstr>
      <vt:lpstr>Contact info</vt:lpstr>
      <vt:lpstr>Thank you!</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Scientists Invent the Future  at Virginia Tech</dc:title>
  <dc:creator>Williams, Rob</dc:creator>
  <cp:lastModifiedBy>Dag Ertop, Damla (Damla)</cp:lastModifiedBy>
  <cp:revision>921</cp:revision>
  <cp:lastPrinted>2025-11-11T15:16:49Z</cp:lastPrinted>
  <dcterms:created xsi:type="dcterms:W3CDTF">2012-02-20T14:42:21Z</dcterms:created>
  <dcterms:modified xsi:type="dcterms:W3CDTF">2026-01-15T14:08:05Z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0x01010019660F4DE4982D4B802E99E844765742</vt:lpwstr>
  </property>
  <property fmtid="{D5CDD505-2E9C-101B-9397-08002B2CF9AE}" pid="3" name="MediaServiceImageTags">
    <vt:lpwstr/>
  </property>
</Properties>
</file>