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4"/>
    <p:sldMasterId id="2147483735" r:id="rId5"/>
  </p:sldMasterIdLst>
  <p:notesMasterIdLst>
    <p:notesMasterId r:id="rId40"/>
  </p:notesMasterIdLst>
  <p:sldIdLst>
    <p:sldId id="256" r:id="rId6"/>
    <p:sldId id="266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67" r:id="rId15"/>
    <p:sldId id="268" r:id="rId16"/>
    <p:sldId id="269" r:id="rId17"/>
    <p:sldId id="272" r:id="rId18"/>
    <p:sldId id="274" r:id="rId19"/>
    <p:sldId id="283" r:id="rId20"/>
    <p:sldId id="282" r:id="rId21"/>
    <p:sldId id="284" r:id="rId22"/>
    <p:sldId id="285" r:id="rId23"/>
    <p:sldId id="286" r:id="rId24"/>
    <p:sldId id="273" r:id="rId25"/>
    <p:sldId id="634" r:id="rId26"/>
    <p:sldId id="637" r:id="rId27"/>
    <p:sldId id="638" r:id="rId28"/>
    <p:sldId id="648" r:id="rId29"/>
    <p:sldId id="639" r:id="rId30"/>
    <p:sldId id="641" r:id="rId31"/>
    <p:sldId id="640" r:id="rId32"/>
    <p:sldId id="642" r:id="rId33"/>
    <p:sldId id="643" r:id="rId34"/>
    <p:sldId id="645" r:id="rId35"/>
    <p:sldId id="644" r:id="rId36"/>
    <p:sldId id="647" r:id="rId37"/>
    <p:sldId id="646" r:id="rId38"/>
    <p:sldId id="265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6" autoAdjust="0"/>
    <p:restoredTop sz="94660"/>
  </p:normalViewPr>
  <p:slideViewPr>
    <p:cSldViewPr snapToGrid="0">
      <p:cViewPr varScale="1">
        <p:scale>
          <a:sx n="68" d="100"/>
          <a:sy n="68" d="100"/>
        </p:scale>
        <p:origin x="94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A6BE91-E657-4B3A-9BA4-9C894A3A09DD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A424D9-AE3D-4331-B954-04D4EFA41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473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0A5014-EC6B-E742-9352-D4EA64CBE2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98666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F99205-3582-4A06-8705-6CA6EE405FE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83048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F99205-3582-4A06-8705-6CA6EE405FE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40441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F99205-3582-4A06-8705-6CA6EE405FE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3909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F99205-3582-4A06-8705-6CA6EE405FE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7464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F99205-3582-4A06-8705-6CA6EE405FE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0131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 could even look up history of bread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F99205-3582-4A06-8705-6CA6EE405FE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9589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Mold, S. Aureus </a:t>
            </a:r>
          </a:p>
          <a:p>
            <a:r>
              <a:rPr lang="en-US" dirty="0"/>
              <a:t>Go into detail about yeast</a:t>
            </a:r>
          </a:p>
          <a:p>
            <a:r>
              <a:rPr lang="en-US" dirty="0"/>
              <a:t>Color, springy, moist, yeasty</a:t>
            </a:r>
          </a:p>
          <a:p>
            <a:r>
              <a:rPr lang="en-US" dirty="0"/>
              <a:t>Google FDA definition for bread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F99205-3582-4A06-8705-6CA6EE405FE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7932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Students will have to research what a functional ingredient 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F99205-3582-4A06-8705-6CA6EE405FE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7520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F99205-3582-4A06-8705-6CA6EE405FE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44194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F99205-3582-4A06-8705-6CA6EE405FE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01655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F99205-3582-4A06-8705-6CA6EE405FE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0832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5A9E23-7FAA-8641-91DF-A63A85764829}" type="slidenum">
              <a:rPr kumimoji="0" lang="en-US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2841" y="6431243"/>
            <a:ext cx="1530229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132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4D9CA46-38CA-477A-8374-FA0A06A3439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C26B156-EFC6-41F7-8C61-70F3CF60A71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C6E0A2C-EF77-41A2-8A43-682DD72282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Date Placeholder 16">
            <a:extLst>
              <a:ext uri="{FF2B5EF4-FFF2-40B4-BE49-F238E27FC236}">
                <a16:creationId xmlns:a16="http://schemas.microsoft.com/office/drawing/2014/main" id="{756C041B-C249-45A7-B108-0DE67703F749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22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C21E4F9-C238-4869-958D-B61678F0615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980595E-6287-4855-A074-F9146879604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439F3A6-99B9-41E2-8F3C-5BE83A3A22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Date Placeholder 16">
            <a:extLst>
              <a:ext uri="{FF2B5EF4-FFF2-40B4-BE49-F238E27FC236}">
                <a16:creationId xmlns:a16="http://schemas.microsoft.com/office/drawing/2014/main" id="{E0D97490-6B95-4543-A036-3E766A1056EE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21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2FD2438-7776-498F-890B-C9CAA0770A5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2698D7B-36CF-4877-9965-9D20B731209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DB35BFB-8F9B-445C-96B9-F688E526A6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Date Placeholder 16">
            <a:extLst>
              <a:ext uri="{FF2B5EF4-FFF2-40B4-BE49-F238E27FC236}">
                <a16:creationId xmlns:a16="http://schemas.microsoft.com/office/drawing/2014/main" id="{DCC6CF43-20AA-40CC-ABE1-465C925A47A5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777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DA95327-07F0-48DB-B272-092ED66D8AF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8EA184E-6EDF-498A-9032-93378F6C531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B9FA9F89-6F34-460A-987F-593A2BFFC4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Date Placeholder 16">
            <a:extLst>
              <a:ext uri="{FF2B5EF4-FFF2-40B4-BE49-F238E27FC236}">
                <a16:creationId xmlns:a16="http://schemas.microsoft.com/office/drawing/2014/main" id="{2BDA1EBB-B92C-490B-8568-2652190989B1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345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B30C9F4-0D11-4F9A-9272-15FA7D075E4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03DB28D6-D954-420F-9502-77ADEC52A6B5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361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B03C2-EEF9-4532-9ED5-C44782336AD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2841" y="6431243"/>
            <a:ext cx="1530229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095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CDCF5B5F-FE65-40B7-8758-A5FF09C2D04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23844A01-55BD-4AEE-9355-8277C0085064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dirty="0">
                  <a:latin typeface="Times New Roman" pitchFamily="18" charset="0"/>
                </a:rPr>
                <a:t>F</a:t>
              </a: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D3D8887C-6B2D-472C-9F1C-49D9C1293DE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rgbClr val="FF8200"/>
            </a:solidFill>
            <a:ln>
              <a:noFill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dirty="0">
                <a:latin typeface="Times New Roman" pitchFamily="18" charset="0"/>
              </a:endParaRPr>
            </a:p>
          </p:txBody>
        </p:sp>
        <p:grpSp>
          <p:nvGrpSpPr>
            <p:cNvPr id="7" name="Group 5">
              <a:extLst>
                <a:ext uri="{FF2B5EF4-FFF2-40B4-BE49-F238E27FC236}">
                  <a16:creationId xmlns:a16="http://schemas.microsoft.com/office/drawing/2014/main" id="{D649003E-3DAE-4D0E-A4C4-02AFDE3470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>
                <a:extLst>
                  <a:ext uri="{FF2B5EF4-FFF2-40B4-BE49-F238E27FC236}">
                    <a16:creationId xmlns:a16="http://schemas.microsoft.com/office/drawing/2014/main" id="{04019ABA-5367-43EB-8600-4DB36326F7C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rgbClr val="E8772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9" name="Rectangle 7">
                <a:extLst>
                  <a:ext uri="{FF2B5EF4-FFF2-40B4-BE49-F238E27FC236}">
                    <a16:creationId xmlns:a16="http://schemas.microsoft.com/office/drawing/2014/main" id="{A12DB32E-09C6-4DEF-9DD4-00AB2262D70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10" name="Rectangle 8">
                <a:extLst>
                  <a:ext uri="{FF2B5EF4-FFF2-40B4-BE49-F238E27FC236}">
                    <a16:creationId xmlns:a16="http://schemas.microsoft.com/office/drawing/2014/main" id="{D026E447-6648-4A74-BB2C-6EB6E522C40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3C1C4277-BC88-4DDD-BEE0-1F8F2FF7B81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rgbClr val="A7A9AC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12" name="Rectangle 10">
                <a:extLst>
                  <a:ext uri="{FF2B5EF4-FFF2-40B4-BE49-F238E27FC236}">
                    <a16:creationId xmlns:a16="http://schemas.microsoft.com/office/drawing/2014/main" id="{CA4454F5-6ED9-423E-8F35-A7F965AF31A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rgbClr val="E8772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13" name="Rectangle 11">
                <a:extLst>
                  <a:ext uri="{FF2B5EF4-FFF2-40B4-BE49-F238E27FC236}">
                    <a16:creationId xmlns:a16="http://schemas.microsoft.com/office/drawing/2014/main" id="{82027099-4DCE-4340-9601-BD31D57764E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14" name="Rectangle 12">
                <a:extLst>
                  <a:ext uri="{FF2B5EF4-FFF2-40B4-BE49-F238E27FC236}">
                    <a16:creationId xmlns:a16="http://schemas.microsoft.com/office/drawing/2014/main" id="{8B5943BF-3DDE-46DD-BD7B-1B7F3E787EF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rgbClr val="A7A9AC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15" name="Rectangle 13">
                <a:extLst>
                  <a:ext uri="{FF2B5EF4-FFF2-40B4-BE49-F238E27FC236}">
                    <a16:creationId xmlns:a16="http://schemas.microsoft.com/office/drawing/2014/main" id="{3E21DEDE-63BB-46DF-9A71-A5CE9A7288E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rgbClr val="E8772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16" name="Rectangle 14">
                <a:extLst>
                  <a:ext uri="{FF2B5EF4-FFF2-40B4-BE49-F238E27FC236}">
                    <a16:creationId xmlns:a16="http://schemas.microsoft.com/office/drawing/2014/main" id="{03BB6FCF-D2BD-41C4-AC0D-68A7C35DDB2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17" name="Rectangle 15">
                <a:extLst>
                  <a:ext uri="{FF2B5EF4-FFF2-40B4-BE49-F238E27FC236}">
                    <a16:creationId xmlns:a16="http://schemas.microsoft.com/office/drawing/2014/main" id="{EF42499D-3A32-4B5B-AD1F-FC9B24D3985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rgbClr val="E8772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Times New Roman" pitchFamily="18" charset="0"/>
                </a:endParaRPr>
              </a:p>
            </p:txBody>
          </p:sp>
        </p:grpSp>
      </p:grpSp>
      <p:sp>
        <p:nvSpPr>
          <p:cNvPr id="616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16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066800"/>
          </a:xfrm>
        </p:spPr>
        <p:txBody>
          <a:bodyPr/>
          <a:lstStyle>
            <a:lvl1pPr marL="0" indent="0">
              <a:buFont typeface="Wingdings" pitchFamily="-112" charset="2"/>
              <a:buNone/>
              <a:defRPr sz="3000"/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B22F947-571B-49BA-A790-11BF15CAE9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6248400"/>
            <a:ext cx="2857500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44FC955-11EF-4D78-B8DD-6AACEA7BE4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1119" y="6055302"/>
            <a:ext cx="2949263" cy="80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68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  <a:lvl2pPr>
              <a:buSzPct val="50000"/>
              <a:defRPr sz="2600"/>
            </a:lvl2pPr>
            <a:lvl4pPr>
              <a:buSzPct val="65000"/>
              <a:defRPr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4045C9B-5E71-4D60-A9BF-3E2C7D93446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400800"/>
            <a:ext cx="2095500" cy="41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CB814A-DF23-435B-8728-291EAD1BF9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6051817"/>
            <a:ext cx="2949263" cy="80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269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DE3F552-8C2C-47C6-8B31-5948B241988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266B67CC-0057-44F3-94E2-066CDD3D74E5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682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FC47516-3F21-4290-9C5C-9A02B855276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264157E-0D13-47A0-8EB7-4F47CF2A69E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463281E1-5425-4999-9C8B-F12CD8213C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Date Placeholder 16">
            <a:extLst>
              <a:ext uri="{FF2B5EF4-FFF2-40B4-BE49-F238E27FC236}">
                <a16:creationId xmlns:a16="http://schemas.microsoft.com/office/drawing/2014/main" id="{E23F7011-DB91-4720-A3AA-41A9A87B1C9A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0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E4CC4EEE-B0BA-49FD-939F-F2FB5B374CE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3312DD27-9747-40FD-8273-B31DF990EA2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B37F317A-36E9-4820-8E41-57ED070B92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Date Placeholder 16">
            <a:extLst>
              <a:ext uri="{FF2B5EF4-FFF2-40B4-BE49-F238E27FC236}">
                <a16:creationId xmlns:a16="http://schemas.microsoft.com/office/drawing/2014/main" id="{9E3020D6-0737-4EE7-9E18-A0822217626A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593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14">
            <a:extLst>
              <a:ext uri="{FF2B5EF4-FFF2-40B4-BE49-F238E27FC236}">
                <a16:creationId xmlns:a16="http://schemas.microsoft.com/office/drawing/2014/main" id="{BD3AA38D-175D-49D7-89B3-42C8CB0F272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5">
            <a:extLst>
              <a:ext uri="{FF2B5EF4-FFF2-40B4-BE49-F238E27FC236}">
                <a16:creationId xmlns:a16="http://schemas.microsoft.com/office/drawing/2014/main" id="{9FFF5B27-65A8-4433-ABAF-F7353A4342E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6EAAE11F-CFB1-43EA-806F-EBED6E0196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Date Placeholder 16">
            <a:extLst>
              <a:ext uri="{FF2B5EF4-FFF2-40B4-BE49-F238E27FC236}">
                <a16:creationId xmlns:a16="http://schemas.microsoft.com/office/drawing/2014/main" id="{3EC44C87-06CE-43D4-9951-2F5043B25EA0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651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AEE80FE-6319-4AA0-AEE6-DB58B113338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F0039EF-70E4-4A94-AC39-0F691BEEF58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74086EE-13E6-4B27-ACCE-C7AA6DC186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Date Placeholder 16">
            <a:extLst>
              <a:ext uri="{FF2B5EF4-FFF2-40B4-BE49-F238E27FC236}">
                <a16:creationId xmlns:a16="http://schemas.microsoft.com/office/drawing/2014/main" id="{63BF9824-DBEF-4919-992A-4107D8C38D3B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112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FD579F-E57B-5E4C-B04C-6F8715802F40}" type="datetime1">
              <a: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1/30/2024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D86B6D-3135-5649-A767-2F0462F7350D}" type="slidenum">
              <a:rPr kumimoji="0" lang="en-US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6023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">
            <a:extLst>
              <a:ext uri="{FF2B5EF4-FFF2-40B4-BE49-F238E27FC236}">
                <a16:creationId xmlns:a16="http://schemas.microsoft.com/office/drawing/2014/main" id="{82A2EDD1-8516-4A84-A477-A337AB2094D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3" name="Rectangle 5">
              <a:extLst>
                <a:ext uri="{FF2B5EF4-FFF2-40B4-BE49-F238E27FC236}">
                  <a16:creationId xmlns:a16="http://schemas.microsoft.com/office/drawing/2014/main" id="{AC1422DA-6A1F-4AC5-AD28-7147AE847A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>
                <a:latin typeface="Times New Roman" pitchFamily="18" charset="0"/>
              </a:endParaRPr>
            </a:p>
          </p:txBody>
        </p:sp>
        <p:sp>
          <p:nvSpPr>
            <p:cNvPr id="1034" name="Rectangle 6">
              <a:extLst>
                <a:ext uri="{FF2B5EF4-FFF2-40B4-BE49-F238E27FC236}">
                  <a16:creationId xmlns:a16="http://schemas.microsoft.com/office/drawing/2014/main" id="{3D1FC8C6-978F-4D5A-A8B1-3D7B212924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>
              <a:gsLst>
                <a:gs pos="0">
                  <a:srgbClr val="FF82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dirty="0">
                <a:latin typeface="Times New Roman" pitchFamily="18" charset="0"/>
              </a:endParaRPr>
            </a:p>
          </p:txBody>
        </p:sp>
        <p:sp>
          <p:nvSpPr>
            <p:cNvPr id="1035" name="Rectangle 7">
              <a:extLst>
                <a:ext uri="{FF2B5EF4-FFF2-40B4-BE49-F238E27FC236}">
                  <a16:creationId xmlns:a16="http://schemas.microsoft.com/office/drawing/2014/main" id="{FFF6AE32-6E0B-4692-AFB9-F172A3F998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1800">
                <a:solidFill>
                  <a:schemeClr val="hlink"/>
                </a:solidFill>
              </a:endParaRPr>
            </a:p>
          </p:txBody>
        </p:sp>
        <p:sp>
          <p:nvSpPr>
            <p:cNvPr id="1036" name="Rectangle 8">
              <a:extLst>
                <a:ext uri="{FF2B5EF4-FFF2-40B4-BE49-F238E27FC236}">
                  <a16:creationId xmlns:a16="http://schemas.microsoft.com/office/drawing/2014/main" id="{A350ECDB-9643-476A-8621-AD69F9BF9C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1800">
                <a:solidFill>
                  <a:schemeClr val="hlink"/>
                </a:solidFill>
              </a:endParaRPr>
            </a:p>
          </p:txBody>
        </p:sp>
        <p:sp>
          <p:nvSpPr>
            <p:cNvPr id="1037" name="Rectangle 9">
              <a:extLst>
                <a:ext uri="{FF2B5EF4-FFF2-40B4-BE49-F238E27FC236}">
                  <a16:creationId xmlns:a16="http://schemas.microsoft.com/office/drawing/2014/main" id="{AE4BBAC6-E854-45B1-957F-F26C151A61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rgbClr val="E87722"/>
            </a:solidFill>
            <a:ln>
              <a:noFill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1800" dirty="0">
                <a:solidFill>
                  <a:schemeClr val="accent2"/>
                </a:solidFill>
              </a:endParaRPr>
            </a:p>
          </p:txBody>
        </p:sp>
        <p:sp>
          <p:nvSpPr>
            <p:cNvPr id="1038" name="Rectangle 10">
              <a:extLst>
                <a:ext uri="{FF2B5EF4-FFF2-40B4-BE49-F238E27FC236}">
                  <a16:creationId xmlns:a16="http://schemas.microsoft.com/office/drawing/2014/main" id="{3D684E47-4A91-4E15-80B8-0B660357F9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1800">
                <a:solidFill>
                  <a:schemeClr val="hlink"/>
                </a:solidFill>
              </a:endParaRPr>
            </a:p>
          </p:txBody>
        </p:sp>
        <p:sp>
          <p:nvSpPr>
            <p:cNvPr id="1039" name="Rectangle 11">
              <a:extLst>
                <a:ext uri="{FF2B5EF4-FFF2-40B4-BE49-F238E27FC236}">
                  <a16:creationId xmlns:a16="http://schemas.microsoft.com/office/drawing/2014/main" id="{3E3C45C4-0CD1-4D86-8A0F-E1F3717210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rgbClr val="58595B"/>
            </a:solidFill>
            <a:ln>
              <a:noFill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latin typeface="Times New Roman" pitchFamily="18" charset="0"/>
              </a:endParaRPr>
            </a:p>
          </p:txBody>
        </p:sp>
        <p:sp>
          <p:nvSpPr>
            <p:cNvPr id="1040" name="Rectangle 12">
              <a:extLst>
                <a:ext uri="{FF2B5EF4-FFF2-40B4-BE49-F238E27FC236}">
                  <a16:creationId xmlns:a16="http://schemas.microsoft.com/office/drawing/2014/main" id="{5D7D6582-A534-4FD9-B43A-3DAF9CA80B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rgbClr val="E87722"/>
            </a:solidFill>
            <a:ln>
              <a:noFill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1800">
                <a:solidFill>
                  <a:schemeClr val="accent2"/>
                </a:solidFill>
              </a:endParaRPr>
            </a:p>
          </p:txBody>
        </p:sp>
        <p:sp>
          <p:nvSpPr>
            <p:cNvPr id="1041" name="Rectangle 13">
              <a:extLst>
                <a:ext uri="{FF2B5EF4-FFF2-40B4-BE49-F238E27FC236}">
                  <a16:creationId xmlns:a16="http://schemas.microsoft.com/office/drawing/2014/main" id="{5A190C58-4F25-4EC7-ACE9-3704D5EC0C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rgbClr val="E87722"/>
            </a:solidFill>
            <a:ln>
              <a:noFill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1800">
                <a:solidFill>
                  <a:schemeClr val="accent2"/>
                </a:solidFill>
              </a:endParaRPr>
            </a:p>
          </p:txBody>
        </p:sp>
      </p:grpSp>
      <p:sp>
        <p:nvSpPr>
          <p:cNvPr id="1027" name="Rectangle 14">
            <a:extLst>
              <a:ext uri="{FF2B5EF4-FFF2-40B4-BE49-F238E27FC236}">
                <a16:creationId xmlns:a16="http://schemas.microsoft.com/office/drawing/2014/main" id="{8629EAA4-1983-4087-9A41-E468CBF868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15">
            <a:extLst>
              <a:ext uri="{FF2B5EF4-FFF2-40B4-BE49-F238E27FC236}">
                <a16:creationId xmlns:a16="http://schemas.microsoft.com/office/drawing/2014/main" id="{CFF54098-9BBA-41F4-BBB3-DCEB7A4C11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0985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8200"/>
          </a:solidFill>
          <a:latin typeface="Calibri" panose="020F0502020204030204" pitchFamily="34" charset="0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8200"/>
          </a:solidFill>
          <a:latin typeface="Calibri" panose="020F0502020204030204" pitchFamily="34" charset="0"/>
          <a:ea typeface="ＭＳ Ｐゴシック" charset="0"/>
          <a:cs typeface="Arial" pitchFamily="-11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8200"/>
          </a:solidFill>
          <a:latin typeface="Calibri" panose="020F0502020204030204" pitchFamily="34" charset="0"/>
          <a:ea typeface="ＭＳ Ｐゴシック" charset="0"/>
          <a:cs typeface="Arial" pitchFamily="-11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8200"/>
          </a:solidFill>
          <a:latin typeface="Calibri" panose="020F0502020204030204" pitchFamily="34" charset="0"/>
          <a:ea typeface="ＭＳ Ｐゴシック" charset="0"/>
          <a:cs typeface="Arial" pitchFamily="-11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8200"/>
          </a:solidFill>
          <a:latin typeface="Calibri" panose="020F0502020204030204" pitchFamily="34" charset="0"/>
          <a:ea typeface="ＭＳ Ｐゴシック" charset="0"/>
          <a:cs typeface="Arial" pitchFamily="-11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-112" charset="0"/>
          <a:ea typeface="Arial" pitchFamily="-112" charset="0"/>
          <a:cs typeface="Arial" pitchFamily="-11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-112" charset="0"/>
          <a:ea typeface="Arial" pitchFamily="-112" charset="0"/>
          <a:cs typeface="Arial" pitchFamily="-11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-112" charset="0"/>
          <a:ea typeface="Arial" pitchFamily="-112" charset="0"/>
          <a:cs typeface="Arial" pitchFamily="-11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-112" charset="0"/>
          <a:ea typeface="Arial" pitchFamily="-112" charset="0"/>
          <a:cs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8200"/>
        </a:buClr>
        <a:buSzPct val="7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Calibri" panose="020F0502020204030204" pitchFamily="34" charset="0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58595B"/>
        </a:buClr>
        <a:buSzPct val="80000"/>
        <a:buFont typeface="Wingdings" panose="05000000000000000000" pitchFamily="2" charset="2"/>
        <a:buChar char="¨"/>
        <a:defRPr sz="28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8200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58595B"/>
        </a:buClr>
        <a:buSzPct val="70000"/>
        <a:buFont typeface="Wingdings" panose="05000000000000000000" pitchFamily="2" charset="2"/>
        <a:buChar char="¨"/>
        <a:defRPr sz="20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8200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-11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-11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-11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-11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4h.tennessee.edu/wp-content/uploads/sites/47/2020/08/Dairy_Products_Judging_Info_2007.pdf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dairyproductscontest.org/pdf/coaches_corner/Sensory-Evaluation-of-Milk-Penn-State.pdf" TargetMode="External"/><Relationship Id="rId2" Type="http://schemas.openxmlformats.org/officeDocument/2006/relationships/hyperlink" Target="http://dairyproductscontest.org/pdf/Mississippi-State-Dairy-Products-Judging.pdf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4h.tennessee.edu/food-science/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knox.tennessee.edu/wp-content/uploads/sites/202/2020/11/Section-A-112118-FINAL.pdf" TargetMode="External"/><Relationship Id="rId2" Type="http://schemas.openxmlformats.org/officeDocument/2006/relationships/hyperlink" Target="https://4h.tennessee.edu/food-science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4h.tennessee.edu/wp-content/uploads/sites/47/2021/01/Rubric-012920.pdf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ft.org/community/educators/k12-teaching-resources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nutritionmeetsfoodscience.com/" TargetMode="External"/><Relationship Id="rId3" Type="http://schemas.openxmlformats.org/officeDocument/2006/relationships/hyperlink" Target="https://www.fsis.usda.gov/recalls" TargetMode="External"/><Relationship Id="rId7" Type="http://schemas.openxmlformats.org/officeDocument/2006/relationships/hyperlink" Target="https://abbeythefoodscientist.com/" TargetMode="External"/><Relationship Id="rId12" Type="http://schemas.openxmlformats.org/officeDocument/2006/relationships/hyperlink" Target="https://www.seriouseats.com/the-food-lab-5118015" TargetMode="External"/><Relationship Id="rId2" Type="http://schemas.openxmlformats.org/officeDocument/2006/relationships/hyperlink" Target="https://www.fda.gov/safety/recalls-market-withdrawals-safety-alerts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avingsofafoodscientist.com/" TargetMode="External"/><Relationship Id="rId11" Type="http://schemas.openxmlformats.org/officeDocument/2006/relationships/hyperlink" Target="https://foodtech101.food.blog/" TargetMode="External"/><Relationship Id="rId5" Type="http://schemas.openxmlformats.org/officeDocument/2006/relationships/hyperlink" Target="https://blog.modernistpantry.com/" TargetMode="External"/><Relationship Id="rId10" Type="http://schemas.openxmlformats.org/officeDocument/2006/relationships/hyperlink" Target="https://thefoodscienceaddict.com/" TargetMode="External"/><Relationship Id="rId4" Type="http://schemas.openxmlformats.org/officeDocument/2006/relationships/hyperlink" Target="https://www.foodprocessing.com/podcasts" TargetMode="External"/><Relationship Id="rId9" Type="http://schemas.openxmlformats.org/officeDocument/2006/relationships/hyperlink" Target="https://foodscinotes.com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w3O8lKnBhu8?feature=oembed" TargetMode="External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Ad8vLe6K41c?start=467&amp;feature=oembed" TargetMode="External"/><Relationship Id="rId4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foodinsight.org/" TargetMode="External"/><Relationship Id="rId3" Type="http://schemas.openxmlformats.org/officeDocument/2006/relationships/hyperlink" Target="https://blog.modernistpantry.com/" TargetMode="External"/><Relationship Id="rId7" Type="http://schemas.openxmlformats.org/officeDocument/2006/relationships/hyperlink" Target="https://www.ecfr.gov/current/title-21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fda.gov/food" TargetMode="External"/><Relationship Id="rId5" Type="http://schemas.openxmlformats.org/officeDocument/2006/relationships/hyperlink" Target="https://www.compoundchem.com/" TargetMode="External"/><Relationship Id="rId4" Type="http://schemas.openxmlformats.org/officeDocument/2006/relationships/hyperlink" Target="https://science.howstuffworks.com/" TargetMode="External"/><Relationship Id="rId9" Type="http://schemas.openxmlformats.org/officeDocument/2006/relationships/hyperlink" Target="https://foodcrumbles.com/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foodscience.tennessee.edu/food-science-extension/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s://www.fsis.usda.gov/recalls" TargetMode="External"/><Relationship Id="rId7" Type="http://schemas.openxmlformats.org/officeDocument/2006/relationships/image" Target="../media/image13.png"/><Relationship Id="rId2" Type="http://schemas.openxmlformats.org/officeDocument/2006/relationships/hyperlink" Target="https://www.fda.gov/safety/recalls-market-withdrawals-safety-alerts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Food Science Programs for Youth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Mark Morgan, Professor and Extension Specialist</a:t>
            </a:r>
          </a:p>
          <a:p>
            <a:r>
              <a:rPr lang="en-US" dirty="0"/>
              <a:t>Kyla Adkins, Student Engagement Coordinator and Youth Programs Leader </a:t>
            </a:r>
          </a:p>
          <a:p>
            <a:r>
              <a:rPr lang="en-US" dirty="0"/>
              <a:t>Food Science Department </a:t>
            </a:r>
          </a:p>
        </p:txBody>
      </p:sp>
    </p:spTree>
    <p:extLst>
      <p:ext uri="{BB962C8B-B14F-4D97-AF65-F5344CB8AC3E}">
        <p14:creationId xmlns:p14="http://schemas.microsoft.com/office/powerpoint/2010/main" val="80890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59" y="286604"/>
            <a:ext cx="7827982" cy="1450757"/>
          </a:xfrm>
        </p:spPr>
        <p:txBody>
          <a:bodyPr/>
          <a:lstStyle/>
          <a:p>
            <a:r>
              <a:rPr lang="en-US" dirty="0"/>
              <a:t>Youth Programs in Food Science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 Dairy Products judging – 4-H &amp; FFA versions</a:t>
            </a:r>
          </a:p>
          <a:p>
            <a:r>
              <a:rPr lang="en-US" dirty="0"/>
              <a:t>2.  Grill Master Challenge – Activities/Contest at 4-H Roundup</a:t>
            </a:r>
          </a:p>
          <a:p>
            <a:r>
              <a:rPr lang="en-US" dirty="0"/>
              <a:t>3.  Product Development Team Contest – FFA only</a:t>
            </a:r>
          </a:p>
          <a:p>
            <a:r>
              <a:rPr lang="en-US" dirty="0"/>
              <a:t>4.  Food Science Activities – 4-H Academic Conference </a:t>
            </a:r>
          </a:p>
          <a:p>
            <a:r>
              <a:rPr lang="en-US" dirty="0"/>
              <a:t>5.  </a:t>
            </a:r>
            <a:r>
              <a:rPr lang="en-US" b="1" dirty="0"/>
              <a:t>Food Science Project </a:t>
            </a:r>
            <a:r>
              <a:rPr lang="en-US" b="1" dirty="0" err="1"/>
              <a:t>ePortfolios</a:t>
            </a:r>
            <a:r>
              <a:rPr lang="en-US" b="1" dirty="0"/>
              <a:t> – 4-H Roundup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5A9E23-7FAA-8641-91DF-A63A85764829}" type="slidenum">
              <a:rPr kumimoji="0" lang="en-US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7914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Dairy Products Evaluation – 4-H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r>
              <a:rPr lang="en-US" dirty="0">
                <a:hlinkClick r:id="rId2"/>
              </a:rPr>
              <a:t>	4-H dairy products evaluation contest procedures</a:t>
            </a:r>
            <a:r>
              <a:rPr lang="en-US" dirty="0"/>
              <a:t>(link)</a:t>
            </a:r>
          </a:p>
          <a:p>
            <a:pPr marL="749808" lvl="1" indent="-457200">
              <a:buAutoNum type="arabicPeriod"/>
            </a:pPr>
            <a:r>
              <a:rPr lang="en-US" dirty="0"/>
              <a:t>Evaluate 5 milk samples for defects</a:t>
            </a:r>
          </a:p>
          <a:p>
            <a:pPr marL="749808" lvl="1" indent="-457200">
              <a:buAutoNum type="arabicPeriod"/>
            </a:pPr>
            <a:r>
              <a:rPr lang="en-US" dirty="0"/>
              <a:t>Evaluate 5 cheddar cheese samples for defects</a:t>
            </a:r>
          </a:p>
          <a:p>
            <a:pPr marL="749808" lvl="1" indent="-457200">
              <a:buAutoNum type="arabicPeriod"/>
            </a:pPr>
            <a:r>
              <a:rPr lang="en-US" dirty="0"/>
              <a:t>Identify 5 frozen desserts</a:t>
            </a:r>
          </a:p>
          <a:p>
            <a:pPr marL="749808" lvl="1" indent="-457200">
              <a:buAutoNum type="arabicPeriod"/>
            </a:pPr>
            <a:r>
              <a:rPr lang="en-US" dirty="0"/>
              <a:t>Identify 4 samples as “real” or “artificial” dairy products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5A9E23-7FAA-8641-91DF-A63A85764829}" type="slidenum">
              <a:rPr kumimoji="0" lang="en-US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8778" y="3892211"/>
            <a:ext cx="1512065" cy="22722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3964" y="4219343"/>
            <a:ext cx="2668051" cy="179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356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Resources for Dairy Products Judging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Saturday February 10</a:t>
            </a:r>
            <a:r>
              <a:rPr lang="en-US" baseline="30000" dirty="0"/>
              <a:t>th</a:t>
            </a:r>
            <a:r>
              <a:rPr lang="en-US" dirty="0"/>
              <a:t> – Wilson County Fairgrounds 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Dairy Products Judging Clinic - Senior High 4-H and FFA members across Tennessee are invited to participate in the clinic conducted by Dr. White.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Registration will begin at 9:00 am, with the clinic starting at 9:30 am.  Lunch will be provided.  </a:t>
            </a:r>
            <a:r>
              <a:rPr lang="en-US" b="1" dirty="0">
                <a:highlight>
                  <a:srgbClr val="FFFF00"/>
                </a:highlight>
              </a:rPr>
              <a:t>Coaches and agents are welcome to participate in the clinic and learn all aspects of dairy product judging.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b="1" dirty="0"/>
              <a:t>CONTACT:  Jamie Harris jhharris@utk.edu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Know the Scorecard – from </a:t>
            </a:r>
            <a:r>
              <a:rPr lang="en-US" dirty="0" err="1"/>
              <a:t>Mississipi</a:t>
            </a:r>
            <a:r>
              <a:rPr lang="en-US" dirty="0"/>
              <a:t> State (for collegiate level)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400" dirty="0">
                <a:hlinkClick r:id="rId2"/>
              </a:rPr>
              <a:t>http://dairyproductscontest.org/pdf/Mississippi-State-Dairy-Products-Judging.pdf</a:t>
            </a:r>
            <a:endParaRPr lang="en-US" sz="14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Sensory Evaluation of Milk – Penn State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dirty="0">
                <a:hlinkClick r:id="rId3"/>
              </a:rPr>
              <a:t>http://dairyproductscontest.org/pdf/coaches_corner/Sensory-Evaluation-of-Milk-Penn-State.pdf</a:t>
            </a:r>
            <a:endParaRPr lang="en-US" dirty="0"/>
          </a:p>
          <a:p>
            <a:pPr lvl="2">
              <a:buFont typeface="Wingdings" panose="05000000000000000000" pitchFamily="2" charset="2"/>
              <a:buChar char="q"/>
            </a:pPr>
            <a:endParaRPr lang="en-US" dirty="0"/>
          </a:p>
          <a:p>
            <a:pPr lvl="1"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5A9E23-7FAA-8641-91DF-A63A85764829}" type="slidenum">
              <a:rPr kumimoji="0" lang="en-US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8FDCDB-36B5-4611-944C-CBA609193249}"/>
              </a:ext>
            </a:extLst>
          </p:cNvPr>
          <p:cNvSpPr txBox="1"/>
          <p:nvPr/>
        </p:nvSpPr>
        <p:spPr>
          <a:xfrm rot="20486942">
            <a:off x="6672752" y="1398355"/>
            <a:ext cx="248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Deadline February 1</a:t>
            </a:r>
            <a:r>
              <a:rPr lang="en-US" b="1" baseline="30000" dirty="0">
                <a:solidFill>
                  <a:srgbClr val="FF0000"/>
                </a:solidFill>
              </a:rPr>
              <a:t>st</a:t>
            </a:r>
            <a:r>
              <a:rPr lang="en-US" b="1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57265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Grill Master 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>
                <a:hlinkClick r:id="rId2"/>
              </a:rPr>
              <a:t>https://4h.tennessee.edu/food-science/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Lesson Plans &amp; Guidelines available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5A9E23-7FAA-8641-91DF-A63A85764829}" type="slidenum">
              <a:rPr kumimoji="0" lang="en-US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0493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Food Science Project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Project Outcomes - </a:t>
            </a:r>
            <a:r>
              <a:rPr lang="en-US" dirty="0">
                <a:hlinkClick r:id="rId2"/>
              </a:rPr>
              <a:t>https://4h.tennessee.edu/food-science/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Project Guide – Beginner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Activity Sheets – Beginner, Intermediate, Advanced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4-h Project Profile form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>
                <a:hlinkClick r:id="rId3"/>
              </a:rPr>
              <a:t>https://knox.tennessee.edu/wp-content/uploads/sites/202/2020/11/Section-A-112118-FINAL.pdf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Project e-PORTFOLIO Judging Rubric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>
                <a:hlinkClick r:id="rId4"/>
              </a:rPr>
              <a:t>https://4h.tennessee.edu/wp-content/uploads/sites/47/2021/01/Rubric-012920.pdf</a:t>
            </a:r>
            <a:endParaRPr lang="en-US" dirty="0"/>
          </a:p>
          <a:p>
            <a:pPr lvl="1"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5A9E23-7FAA-8641-91DF-A63A85764829}" type="slidenum">
              <a:rPr kumimoji="0" lang="en-US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4108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Food Science Project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External Resources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 IFT K-12 Teaching Resources: 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dirty="0">
                <a:hlinkClick r:id="rId2"/>
              </a:rPr>
              <a:t>https://www.ift.org/community/educators/k12-teaching-resources</a:t>
            </a:r>
            <a:endParaRPr lang="en-US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 Search “Good Eats Videos” – with Alton Brown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 Search “How it’s Made YouTube” – A lot of videos on commercial processing of food products from cheesecake to hot dogs to apple cider…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 Search “Unwrapped” – more great videos on processing foods: Pringles, candies, Cheetos, mustard…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dirty="0"/>
          </a:p>
          <a:p>
            <a:pPr lvl="1"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5A9E23-7FAA-8641-91DF-A63A85764829}" type="slidenum">
              <a:rPr kumimoji="0" lang="en-US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3115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1099A1-66D7-4294-AF52-FA3206C15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5A9E23-7FAA-8641-91DF-A63A85764829}" type="slidenum">
              <a:rPr kumimoji="0" lang="en-US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C5AC9D-7950-4ECD-818E-58C1F9CCE5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03" t="16241" r="22989" b="17139"/>
          <a:stretch/>
        </p:blipFill>
        <p:spPr>
          <a:xfrm>
            <a:off x="245096" y="1885361"/>
            <a:ext cx="8365778" cy="394040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DE27B1D-4FB8-41E6-ABF0-13140A530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>
            <a:normAutofit/>
          </a:bodyPr>
          <a:lstStyle/>
          <a:p>
            <a:r>
              <a:rPr lang="en-US" sz="4400" dirty="0"/>
              <a:t>Project Profile – Goals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1578270-F7B4-4364-9F78-6759CFFA720F}"/>
              </a:ext>
            </a:extLst>
          </p:cNvPr>
          <p:cNvCxnSpPr>
            <a:cxnSpLocks/>
          </p:cNvCxnSpPr>
          <p:nvPr/>
        </p:nvCxnSpPr>
        <p:spPr>
          <a:xfrm flipH="1">
            <a:off x="7560297" y="4421171"/>
            <a:ext cx="849066" cy="0"/>
          </a:xfrm>
          <a:prstGeom prst="straightConnector1">
            <a:avLst/>
          </a:prstGeom>
          <a:ln w="539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D924A73-6835-4EB9-83CE-DCBD61BD4B3F}"/>
              </a:ext>
            </a:extLst>
          </p:cNvPr>
          <p:cNvCxnSpPr>
            <a:cxnSpLocks/>
          </p:cNvCxnSpPr>
          <p:nvPr/>
        </p:nvCxnSpPr>
        <p:spPr>
          <a:xfrm flipH="1">
            <a:off x="7517694" y="4988350"/>
            <a:ext cx="849066" cy="0"/>
          </a:xfrm>
          <a:prstGeom prst="straightConnector1">
            <a:avLst/>
          </a:prstGeom>
          <a:ln w="539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16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1099A1-66D7-4294-AF52-FA3206C15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5A9E23-7FAA-8641-91DF-A63A85764829}" type="slidenum">
              <a:rPr kumimoji="0" lang="en-US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E23A369-1AAF-4F01-8B37-8FDEA91B36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567" t="27546" r="20103" b="4493"/>
          <a:stretch/>
        </p:blipFill>
        <p:spPr>
          <a:xfrm>
            <a:off x="1102937" y="1149392"/>
            <a:ext cx="7154944" cy="5174853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07589B2-CC24-45E3-8B68-0120F5B18480}"/>
              </a:ext>
            </a:extLst>
          </p:cNvPr>
          <p:cNvSpPr/>
          <p:nvPr/>
        </p:nvSpPr>
        <p:spPr>
          <a:xfrm>
            <a:off x="1630837" y="2253006"/>
            <a:ext cx="2290714" cy="32993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3C27DDD-DC43-486E-A1D7-23E2C144D881}"/>
              </a:ext>
            </a:extLst>
          </p:cNvPr>
          <p:cNvSpPr/>
          <p:nvPr/>
        </p:nvSpPr>
        <p:spPr>
          <a:xfrm>
            <a:off x="1630837" y="3027575"/>
            <a:ext cx="2290714" cy="32993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D276625-AE78-40A8-B962-DB530DA1F908}"/>
              </a:ext>
            </a:extLst>
          </p:cNvPr>
          <p:cNvSpPr/>
          <p:nvPr/>
        </p:nvSpPr>
        <p:spPr>
          <a:xfrm>
            <a:off x="1630837" y="4045670"/>
            <a:ext cx="2290714" cy="32993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CEC81AF-B3AA-4E8D-8452-FED8F9161BE7}"/>
              </a:ext>
            </a:extLst>
          </p:cNvPr>
          <p:cNvSpPr/>
          <p:nvPr/>
        </p:nvSpPr>
        <p:spPr>
          <a:xfrm>
            <a:off x="1630837" y="4564144"/>
            <a:ext cx="2290714" cy="32993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0F5CB8B-7C80-461A-9813-170506D3FDE1}"/>
              </a:ext>
            </a:extLst>
          </p:cNvPr>
          <p:cNvSpPr/>
          <p:nvPr/>
        </p:nvSpPr>
        <p:spPr>
          <a:xfrm>
            <a:off x="1630837" y="5543639"/>
            <a:ext cx="2290714" cy="32993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F17A1AD-60B5-4D44-9ED9-BB39937D6088}"/>
              </a:ext>
            </a:extLst>
          </p:cNvPr>
          <p:cNvSpPr/>
          <p:nvPr/>
        </p:nvSpPr>
        <p:spPr>
          <a:xfrm>
            <a:off x="4680409" y="4828094"/>
            <a:ext cx="2290714" cy="32993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88EDC3E-0CF3-41F2-907D-F6DC05C84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>
            <a:normAutofit/>
          </a:bodyPr>
          <a:lstStyle/>
          <a:p>
            <a:r>
              <a:rPr lang="en-US" sz="4400" dirty="0"/>
              <a:t>Project Profile – Activities</a:t>
            </a:r>
            <a:br>
              <a:rPr lang="en-US" sz="4400" dirty="0"/>
            </a:b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14944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00BA7A-F5B3-4AD1-9763-2AAC0BCEDF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567" t="25844" r="20000" b="17568"/>
          <a:stretch/>
        </p:blipFill>
        <p:spPr>
          <a:xfrm>
            <a:off x="822960" y="1737361"/>
            <a:ext cx="7482540" cy="449579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1099A1-66D7-4294-AF52-FA3206C15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5A9E23-7FAA-8641-91DF-A63A85764829}" type="slidenum">
              <a:rPr kumimoji="0" lang="en-US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3C27DDD-DC43-486E-A1D7-23E2C144D881}"/>
              </a:ext>
            </a:extLst>
          </p:cNvPr>
          <p:cNvSpPr/>
          <p:nvPr/>
        </p:nvSpPr>
        <p:spPr>
          <a:xfrm>
            <a:off x="1385739" y="3654069"/>
            <a:ext cx="2658359" cy="26051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D276625-AE78-40A8-B962-DB530DA1F908}"/>
              </a:ext>
            </a:extLst>
          </p:cNvPr>
          <p:cNvSpPr/>
          <p:nvPr/>
        </p:nvSpPr>
        <p:spPr>
          <a:xfrm>
            <a:off x="1414020" y="3895946"/>
            <a:ext cx="2922310" cy="30862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CEC81AF-B3AA-4E8D-8452-FED8F9161BE7}"/>
              </a:ext>
            </a:extLst>
          </p:cNvPr>
          <p:cNvSpPr/>
          <p:nvPr/>
        </p:nvSpPr>
        <p:spPr>
          <a:xfrm>
            <a:off x="1385739" y="4163912"/>
            <a:ext cx="2922310" cy="32993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88EDC3E-0CF3-41F2-907D-F6DC05C84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>
            <a:normAutofit/>
          </a:bodyPr>
          <a:lstStyle/>
          <a:p>
            <a:r>
              <a:rPr lang="en-US" sz="4400" dirty="0"/>
              <a:t>Project Profile – Presentations and Exhibits</a:t>
            </a:r>
          </a:p>
        </p:txBody>
      </p:sp>
    </p:spTree>
    <p:extLst>
      <p:ext uri="{BB962C8B-B14F-4D97-AF65-F5344CB8AC3E}">
        <p14:creationId xmlns:p14="http://schemas.microsoft.com/office/powerpoint/2010/main" val="207388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90CDE8-1272-49F5-8F0D-45C940AC0A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464" t="34976" r="20000" b="29013"/>
          <a:stretch/>
        </p:blipFill>
        <p:spPr>
          <a:xfrm>
            <a:off x="436375" y="2102486"/>
            <a:ext cx="8271250" cy="315515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1099A1-66D7-4294-AF52-FA3206C15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5A9E23-7FAA-8641-91DF-A63A85764829}" type="slidenum">
              <a:rPr kumimoji="0" lang="en-US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88EDC3E-0CF3-41F2-907D-F6DC05C84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>
            <a:normAutofit/>
          </a:bodyPr>
          <a:lstStyle/>
          <a:p>
            <a:r>
              <a:rPr lang="en-US" sz="4400" dirty="0"/>
              <a:t>Project Profile – Education and Skills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E5F1D2-8E83-42C8-B56F-30B5BEBFCB66}"/>
              </a:ext>
            </a:extLst>
          </p:cNvPr>
          <p:cNvSpPr txBox="1"/>
          <p:nvPr/>
        </p:nvSpPr>
        <p:spPr>
          <a:xfrm>
            <a:off x="1932495" y="5257636"/>
            <a:ext cx="5429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Items should clearly match the objectives and activities!</a:t>
            </a:r>
          </a:p>
        </p:txBody>
      </p:sp>
    </p:spTree>
    <p:extLst>
      <p:ext uri="{BB962C8B-B14F-4D97-AF65-F5344CB8AC3E}">
        <p14:creationId xmlns:p14="http://schemas.microsoft.com/office/powerpoint/2010/main" val="2541077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59" y="286604"/>
            <a:ext cx="7854875" cy="1450757"/>
          </a:xfrm>
        </p:spPr>
        <p:txBody>
          <a:bodyPr/>
          <a:lstStyle/>
          <a:p>
            <a:r>
              <a:rPr lang="en-US" dirty="0"/>
              <a:t>4 objectives of today’s 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 Explain what Food Science is and isn’t!  </a:t>
            </a:r>
          </a:p>
          <a:p>
            <a:r>
              <a:rPr lang="en-US" dirty="0"/>
              <a:t>2.  Review the youth programs related to Food Science</a:t>
            </a:r>
          </a:p>
          <a:p>
            <a:r>
              <a:rPr lang="en-US" dirty="0"/>
              <a:t>3.  Cover some available resources which may be helpful for Food 	Science Projects</a:t>
            </a:r>
          </a:p>
          <a:p>
            <a:r>
              <a:rPr lang="en-US" dirty="0"/>
              <a:t>4.  </a:t>
            </a:r>
            <a:r>
              <a:rPr lang="en-US" dirty="0">
                <a:highlight>
                  <a:srgbClr val="FFFF00"/>
                </a:highlight>
              </a:rPr>
              <a:t>Demonstrate what a great Food Science project may involve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5A9E23-7FAA-8641-91DF-A63A85764829}" type="slidenum">
              <a:rPr kumimoji="0" lang="en-US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01737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Food Science Project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Food Safety – Recalls, Market Withdrawals, &amp; Safety Alerts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FDA.gov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>
                <a:hlinkClick r:id="rId2"/>
              </a:rPr>
              <a:t>https://www.fda.gov/safety/recalls-market-withdrawals-safety-alerts</a:t>
            </a:r>
            <a:endParaRPr lang="en-US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USDA.gov - </a:t>
            </a:r>
            <a:r>
              <a:rPr lang="en-US" dirty="0">
                <a:hlinkClick r:id="rId3"/>
              </a:rPr>
              <a:t>https://www.fsis.usda.gov/recalls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Podcasts/blogs/websites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Food for Thought - </a:t>
            </a:r>
            <a:r>
              <a:rPr lang="en-US" dirty="0">
                <a:hlinkClick r:id="rId4"/>
              </a:rPr>
              <a:t>https://www.foodprocessing.com/podcasts</a:t>
            </a:r>
            <a:endParaRPr lang="en-US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Kitchen alchemy - </a:t>
            </a:r>
            <a:r>
              <a:rPr lang="en-US" dirty="0">
                <a:hlinkClick r:id="rId5"/>
              </a:rPr>
              <a:t>https://blog.modernistpantry.com/</a:t>
            </a:r>
            <a:endParaRPr lang="en-US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 Cravings of a Food Scientist - </a:t>
            </a:r>
            <a:r>
              <a:rPr lang="en-US" dirty="0">
                <a:hlinkClick r:id="rId6"/>
              </a:rPr>
              <a:t>https://cravingsofafoodscientist.com/</a:t>
            </a:r>
            <a:endParaRPr lang="en-US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 Abbey the Food Scientist - </a:t>
            </a:r>
            <a:r>
              <a:rPr lang="en-US" dirty="0">
                <a:hlinkClick r:id="rId7"/>
              </a:rPr>
              <a:t>https://abbeythefoodscientist.com/</a:t>
            </a:r>
            <a:endParaRPr lang="en-US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 Nutrition meets Food Science - </a:t>
            </a:r>
            <a:r>
              <a:rPr lang="en-US" dirty="0">
                <a:hlinkClick r:id="rId8"/>
              </a:rPr>
              <a:t>https://nutritionmeetsfoodscience.com/</a:t>
            </a:r>
            <a:endParaRPr lang="en-US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 Food Sci Notes - </a:t>
            </a:r>
            <a:r>
              <a:rPr lang="en-US" dirty="0">
                <a:hlinkClick r:id="rId9"/>
              </a:rPr>
              <a:t>https://foodscinotes.com/</a:t>
            </a:r>
            <a:endParaRPr lang="en-US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 The Food Science Addict Podcast - </a:t>
            </a:r>
            <a:r>
              <a:rPr lang="en-US" dirty="0">
                <a:hlinkClick r:id="rId10"/>
              </a:rPr>
              <a:t>https://thefoodscienceaddict.com/</a:t>
            </a:r>
            <a:endParaRPr lang="en-US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 Food Tech 101 - </a:t>
            </a:r>
            <a:r>
              <a:rPr lang="en-US" dirty="0">
                <a:hlinkClick r:id="rId11"/>
              </a:rPr>
              <a:t>https://foodtech101.food.blog/</a:t>
            </a:r>
            <a:endParaRPr lang="en-US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 The Food Science Addict podcast - </a:t>
            </a:r>
            <a:r>
              <a:rPr lang="en-US" dirty="0">
                <a:hlinkClick r:id="rId10"/>
              </a:rPr>
              <a:t>https://thefoodscienceaddict.com/</a:t>
            </a:r>
            <a:endParaRPr lang="en-US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 The Food Lab, serious eats - </a:t>
            </a:r>
            <a:r>
              <a:rPr lang="en-US" dirty="0">
                <a:hlinkClick r:id="rId12"/>
              </a:rPr>
              <a:t>https://www.seriouseats.com/the-food-lab-5118015</a:t>
            </a:r>
            <a:endParaRPr lang="en-US" dirty="0"/>
          </a:p>
          <a:p>
            <a:pPr lvl="1">
              <a:buFont typeface="Wingdings" panose="05000000000000000000" pitchFamily="2" charset="2"/>
              <a:buChar char="q"/>
            </a:pPr>
            <a:endParaRPr lang="en-US" dirty="0"/>
          </a:p>
          <a:p>
            <a:pPr lvl="1">
              <a:buFont typeface="Wingdings" panose="05000000000000000000" pitchFamily="2" charset="2"/>
              <a:buChar char="q"/>
            </a:pPr>
            <a:endParaRPr lang="en-US" dirty="0"/>
          </a:p>
          <a:p>
            <a:pPr lvl="1">
              <a:buFont typeface="Wingdings" panose="05000000000000000000" pitchFamily="2" charset="2"/>
              <a:buChar char="q"/>
            </a:pPr>
            <a:endParaRPr lang="en-US" dirty="0"/>
          </a:p>
          <a:p>
            <a:pPr lvl="1">
              <a:buFont typeface="Wingdings" panose="05000000000000000000" pitchFamily="2" charset="2"/>
              <a:buChar char="q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5A9E23-7FAA-8641-91DF-A63A85764829}" type="slidenum">
              <a:rPr kumimoji="0" lang="en-US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5" name="AutoShape 2" descr="https://usc-powerpoint.officeapps.live.com/pods/GetClipboardImage.ashx?Id=474d3bb8-cde9-4a8c-bdc0-d98abc7762b9&amp;DC=US1&amp;pkey=6258498f-e394-467c-bc04-175aa77c6acc&amp;wdwaccluster=US1">
            <a:extLst>
              <a:ext uri="{FF2B5EF4-FFF2-40B4-BE49-F238E27FC236}">
                <a16:creationId xmlns:a16="http://schemas.microsoft.com/office/drawing/2014/main" id="{4D952FF5-E853-40DB-85F1-AFF9BBA4289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7833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D0195-EB10-B1FE-6E12-B3B1C2C4E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2600" y="2133600"/>
            <a:ext cx="6858000" cy="1790700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latin typeface="Calibri"/>
                <a:ea typeface="ＭＳ Ｐゴシック"/>
                <a:cs typeface="Calibri"/>
              </a:rPr>
              <a:t>Project Example</a:t>
            </a:r>
            <a:br>
              <a:rPr lang="en-US" sz="6000" b="0" dirty="0">
                <a:solidFill>
                  <a:srgbClr val="404040"/>
                </a:solidFill>
                <a:latin typeface="Calibri Light"/>
                <a:ea typeface="ＭＳ Ｐゴシック"/>
                <a:cs typeface="Calibri Light"/>
              </a:rPr>
            </a:br>
            <a:r>
              <a:rPr lang="en-US" dirty="0">
                <a:latin typeface="Calibri"/>
                <a:ea typeface="ＭＳ Ｐゴシック"/>
              </a:rPr>
              <a:t>4-H Food Science Project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0E9B1F-C7F0-BB45-1C27-FDD919CDCF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724400"/>
            <a:ext cx="6858000" cy="644345"/>
          </a:xfrm>
        </p:spPr>
        <p:txBody>
          <a:bodyPr/>
          <a:lstStyle/>
          <a:p>
            <a:pPr algn="ctr"/>
            <a:r>
              <a:rPr lang="en-US" dirty="0">
                <a:latin typeface="Calibri"/>
                <a:ea typeface="ＭＳ Ｐゴシック"/>
              </a:rPr>
              <a:t>Kyla Adkins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3199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F5A0D-6961-D1F6-98DD-4B1C18EC9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Project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4546A-1843-6B31-14BB-42294D27E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724400"/>
          </a:xfrm>
        </p:spPr>
        <p:txBody>
          <a:bodyPr/>
          <a:lstStyle/>
          <a:p>
            <a:r>
              <a:rPr lang="en-US" sz="2600" dirty="0"/>
              <a:t>Should be focused on the science behind foods</a:t>
            </a:r>
          </a:p>
          <a:p>
            <a:pPr lvl="1"/>
            <a:r>
              <a:rPr lang="en-US" sz="2200" dirty="0"/>
              <a:t>NOT BAKING OR COOKING</a:t>
            </a:r>
          </a:p>
          <a:p>
            <a:r>
              <a:rPr lang="en-US" sz="2600" dirty="0">
                <a:latin typeface="Calibri"/>
                <a:ea typeface="ＭＳ Ｐゴシック"/>
              </a:rPr>
              <a:t>Research basic food science </a:t>
            </a:r>
            <a:r>
              <a:rPr lang="en-US" dirty="0">
                <a:latin typeface="Calibri"/>
                <a:ea typeface="ＭＳ Ｐゴシック"/>
              </a:rPr>
              <a:t>principles</a:t>
            </a:r>
            <a:endParaRPr lang="en-US" sz="2600" dirty="0"/>
          </a:p>
          <a:p>
            <a:r>
              <a:rPr lang="en-US" sz="2600" dirty="0"/>
              <a:t>Case study on products that intrigue them, favorite snack, or something they make often with their family</a:t>
            </a:r>
          </a:p>
          <a:p>
            <a:pPr lvl="1"/>
            <a:r>
              <a:rPr lang="en-US" sz="2200" dirty="0"/>
              <a:t>Students do not have to make a food product if unable to due to various reasons</a:t>
            </a:r>
          </a:p>
          <a:p>
            <a:pPr lvl="1"/>
            <a:r>
              <a:rPr lang="en-US" sz="2200" dirty="0"/>
              <a:t>Research to be able to relate and articulate principle learned</a:t>
            </a:r>
          </a:p>
        </p:txBody>
      </p:sp>
    </p:spTree>
    <p:extLst>
      <p:ext uri="{BB962C8B-B14F-4D97-AF65-F5344CB8AC3E}">
        <p14:creationId xmlns:p14="http://schemas.microsoft.com/office/powerpoint/2010/main" val="26829685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F5A0D-6961-D1F6-98DD-4B1C18EC9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4546A-1843-6B31-14BB-42294D27E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724400"/>
          </a:xfrm>
        </p:spPr>
        <p:txBody>
          <a:bodyPr/>
          <a:lstStyle/>
          <a:p>
            <a:r>
              <a:rPr lang="en-US" sz="2600" dirty="0"/>
              <a:t>Look at food in pantry or grocery stores </a:t>
            </a:r>
          </a:p>
          <a:p>
            <a:pPr lvl="1"/>
            <a:r>
              <a:rPr lang="en-US" sz="2200" dirty="0"/>
              <a:t>What are foods are high in protein?</a:t>
            </a:r>
          </a:p>
          <a:p>
            <a:pPr lvl="1"/>
            <a:r>
              <a:rPr lang="en-US" sz="2200" dirty="0"/>
              <a:t>What is considered a “good source of protein”? </a:t>
            </a:r>
          </a:p>
          <a:p>
            <a:r>
              <a:rPr lang="en-US" sz="2600" dirty="0"/>
              <a:t>What are signs you should not use a food product?</a:t>
            </a:r>
          </a:p>
          <a:p>
            <a:r>
              <a:rPr lang="en-US" sz="2600" dirty="0"/>
              <a:t>What is the difference between best buy, sell by, and use by?</a:t>
            </a:r>
          </a:p>
          <a:p>
            <a:pPr lvl="1"/>
            <a:r>
              <a:rPr lang="en-US" sz="2200" dirty="0"/>
              <a:t>Look in your pantry and see if there is a pattern for foods that use best buy, if so why would this be?</a:t>
            </a:r>
          </a:p>
          <a:p>
            <a:r>
              <a:rPr lang="en-US" sz="2600" dirty="0"/>
              <a:t>Observe your family in the kitchen. Pick out a food safety ”rule” they should practice. How did that go?</a:t>
            </a:r>
          </a:p>
        </p:txBody>
      </p:sp>
    </p:spTree>
    <p:extLst>
      <p:ext uri="{BB962C8B-B14F-4D97-AF65-F5344CB8AC3E}">
        <p14:creationId xmlns:p14="http://schemas.microsoft.com/office/powerpoint/2010/main" val="9352481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FE421-6B88-F86C-194B-3A838E061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alibri"/>
                <a:ea typeface="ＭＳ Ｐゴシック"/>
              </a:rPr>
              <a:t>Activities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C98D2-4C89-35AB-5C42-C08205720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32113"/>
            <a:ext cx="8229600" cy="3886200"/>
          </a:xfrm>
        </p:spPr>
        <p:txBody>
          <a:bodyPr/>
          <a:lstStyle/>
          <a:p>
            <a:pPr marL="457200" indent="-457200"/>
            <a:r>
              <a:rPr lang="en-US" sz="26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Research</a:t>
            </a:r>
            <a:r>
              <a:rPr lang="en-US" sz="2600" dirty="0">
                <a:latin typeface="Calibri"/>
                <a:ea typeface="Calibri"/>
                <a:cs typeface="Calibri"/>
              </a:rPr>
              <a:t> a favorite snack that is sold in England</a:t>
            </a:r>
            <a:endParaRPr lang="en-US" dirty="0"/>
          </a:p>
          <a:p>
            <a:pPr marL="857250" lvl="1"/>
            <a:r>
              <a:rPr lang="en-US" sz="2000" b="0" dirty="0">
                <a:latin typeface="Calibri"/>
                <a:ea typeface="Calibri"/>
                <a:cs typeface="Calibri"/>
              </a:rPr>
              <a:t>Is there anything different? Why?</a:t>
            </a:r>
            <a:endParaRPr lang="en-US" sz="1800" b="1" dirty="0">
              <a:latin typeface="ＭＳ Ｐゴシック"/>
              <a:ea typeface="ＭＳ Ｐゴシック"/>
              <a:cs typeface="Arial"/>
            </a:endParaRPr>
          </a:p>
          <a:p>
            <a:pPr marL="857250" lvl="1"/>
            <a:r>
              <a:rPr lang="en-US" sz="2000" b="0" dirty="0">
                <a:latin typeface="Calibri"/>
                <a:ea typeface="Calibri"/>
                <a:cs typeface="Calibri"/>
              </a:rPr>
              <a:t>If a student can purchase the UK version, they can try it and compare it with the US version to see if they notice a difference.</a:t>
            </a:r>
            <a:endParaRPr lang="en-US" sz="2000" b="1">
              <a:ea typeface="ＭＳ Ｐゴシック"/>
            </a:endParaRPr>
          </a:p>
          <a:p>
            <a:pPr marL="457200" indent="-457200"/>
            <a:r>
              <a:rPr lang="en-US" sz="26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Kitchen</a:t>
            </a:r>
            <a:r>
              <a:rPr lang="en-US" sz="2600" dirty="0">
                <a:latin typeface="Calibri"/>
                <a:ea typeface="Calibri"/>
                <a:cs typeface="Calibri"/>
              </a:rPr>
              <a:t> Alchemy </a:t>
            </a:r>
            <a:endParaRPr lang="en-US" dirty="0"/>
          </a:p>
          <a:p>
            <a:pPr lvl="1"/>
            <a:r>
              <a:rPr lang="en-US" sz="2000" b="0" err="1">
                <a:latin typeface="Calibri"/>
                <a:ea typeface="Calibri"/>
                <a:cs typeface="Calibri"/>
              </a:rPr>
              <a:t>Spherification</a:t>
            </a:r>
            <a:r>
              <a:rPr lang="en-US" sz="2000" b="0" dirty="0">
                <a:latin typeface="Calibri"/>
                <a:ea typeface="Calibri"/>
                <a:cs typeface="Calibri"/>
              </a:rPr>
              <a:t> </a:t>
            </a:r>
            <a:endParaRPr lang="en-US" b="1" dirty="0">
              <a:latin typeface="ＭＳ Ｐゴシック"/>
              <a:ea typeface="ＭＳ Ｐゴシック"/>
              <a:cs typeface="Arial"/>
            </a:endParaRPr>
          </a:p>
          <a:p>
            <a:pPr lvl="1"/>
            <a:r>
              <a:rPr lang="en-US" sz="2000" b="0" dirty="0">
                <a:latin typeface="Calibri"/>
                <a:ea typeface="Calibri"/>
                <a:cs typeface="Calibri"/>
              </a:rPr>
              <a:t>Gummies</a:t>
            </a:r>
            <a:endParaRPr lang="en-US" b="1" dirty="0">
              <a:ea typeface="ＭＳ Ｐゴシック"/>
            </a:endParaRPr>
          </a:p>
          <a:p>
            <a:pPr marL="457200" indent="-457200"/>
            <a:r>
              <a:rPr lang="en-US" sz="2600" dirty="0">
                <a:latin typeface="Calibri"/>
                <a:ea typeface="Calibri"/>
                <a:cs typeface="Calibri"/>
              </a:rPr>
              <a:t>Research favorite restaurant health inspection scores</a:t>
            </a:r>
            <a:endParaRPr lang="en-US" sz="2600" dirty="0">
              <a:ea typeface="Calibri"/>
              <a:cs typeface="Calibri"/>
            </a:endParaRPr>
          </a:p>
          <a:p>
            <a:pPr lvl="1" indent="-342900"/>
            <a:r>
              <a:rPr lang="en-US" sz="2000" dirty="0">
                <a:latin typeface="Calibri"/>
                <a:ea typeface="Calibri"/>
                <a:cs typeface="Calibri"/>
              </a:rPr>
              <a:t>Did their score surprise you? What did they get marked off for? What did past scores look like?</a:t>
            </a:r>
            <a:endParaRPr lang="en-US" b="1" dirty="0">
              <a:ea typeface="ＭＳ Ｐゴシック"/>
            </a:endParaRPr>
          </a:p>
          <a:p>
            <a:pPr marL="457200" indent="-457200"/>
            <a:endParaRPr lang="en-US" sz="2600" dirty="0">
              <a:latin typeface="Calibri"/>
              <a:ea typeface="Calibri"/>
              <a:cs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9672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F5A0D-6961-D1F6-98DD-4B1C18EC9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Case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4546A-1843-6B31-14BB-42294D27E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724400"/>
          </a:xfrm>
        </p:spPr>
        <p:txBody>
          <a:bodyPr/>
          <a:lstStyle/>
          <a:p>
            <a:r>
              <a:rPr lang="en-US" sz="2600" dirty="0"/>
              <a:t>Students should focus on one product that intrigues them, a favorite snack, or something they make often with their family</a:t>
            </a:r>
          </a:p>
          <a:p>
            <a:r>
              <a:rPr lang="en-US" sz="2600" dirty="0"/>
              <a:t>Become an “expert” on the product</a:t>
            </a:r>
          </a:p>
          <a:p>
            <a:pPr lvl="1"/>
            <a:r>
              <a:rPr lang="en-US" sz="2200" dirty="0">
                <a:latin typeface="Calibri"/>
              </a:rPr>
              <a:t>Know the food science principal areas of their product</a:t>
            </a:r>
          </a:p>
          <a:p>
            <a:pPr lvl="1"/>
            <a:r>
              <a:rPr lang="en-US" sz="2200" dirty="0"/>
              <a:t>What are the functional ingredients?</a:t>
            </a:r>
          </a:p>
          <a:p>
            <a:pPr lvl="2"/>
            <a:r>
              <a:rPr lang="en-US" sz="2000" dirty="0"/>
              <a:t>Explain how some ingredients have a specific purpose in the food</a:t>
            </a:r>
          </a:p>
          <a:p>
            <a:pPr lvl="2"/>
            <a:r>
              <a:rPr lang="en-US" sz="2000" dirty="0"/>
              <a:t>What happens if you change a functional ingredient</a:t>
            </a:r>
          </a:p>
          <a:p>
            <a:pPr lvl="1"/>
            <a:r>
              <a:rPr lang="en-US" sz="2200" dirty="0"/>
              <a:t>What are products you have in your pantry that share properties with the food product?</a:t>
            </a:r>
          </a:p>
        </p:txBody>
      </p:sp>
    </p:spTree>
    <p:extLst>
      <p:ext uri="{BB962C8B-B14F-4D97-AF65-F5344CB8AC3E}">
        <p14:creationId xmlns:p14="http://schemas.microsoft.com/office/powerpoint/2010/main" val="30181869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F5A0D-6961-D1F6-98DD-4B1C18EC9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Case Study – Example – Bread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4546A-1843-6B31-14BB-42294D27E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724400"/>
          </a:xfrm>
        </p:spPr>
        <p:txBody>
          <a:bodyPr/>
          <a:lstStyle/>
          <a:p>
            <a:r>
              <a:rPr lang="en-US" sz="2600" dirty="0"/>
              <a:t>Food Science </a:t>
            </a:r>
            <a:r>
              <a:rPr lang="en-US" sz="2800" dirty="0"/>
              <a:t>principle</a:t>
            </a:r>
            <a:r>
              <a:rPr lang="en-US" sz="2600" dirty="0"/>
              <a:t> </a:t>
            </a:r>
            <a:endParaRPr lang="en-US" sz="2400" dirty="0"/>
          </a:p>
          <a:p>
            <a:pPr lvl="1"/>
            <a:r>
              <a:rPr lang="en-US" sz="2200" dirty="0"/>
              <a:t>What are microbiology concerns with white bread?</a:t>
            </a:r>
          </a:p>
          <a:p>
            <a:pPr lvl="1"/>
            <a:r>
              <a:rPr lang="en-US" sz="2200" dirty="0"/>
              <a:t>How does microbiology help with making bread?</a:t>
            </a:r>
          </a:p>
          <a:p>
            <a:pPr lvl="1"/>
            <a:r>
              <a:rPr lang="en-US" sz="2200" dirty="0"/>
              <a:t>What are some sensory attributes for white bread?</a:t>
            </a:r>
          </a:p>
          <a:p>
            <a:pPr lvl="1"/>
            <a:r>
              <a:rPr lang="en-US" sz="2200" dirty="0"/>
              <a:t>Can you describe the process steps for making bread?</a:t>
            </a:r>
          </a:p>
          <a:p>
            <a:pPr lvl="2"/>
            <a:r>
              <a:rPr lang="en-US" sz="2000" dirty="0"/>
              <a:t>Mixing ingredients, proofing, baking, cooling, packaging</a:t>
            </a:r>
          </a:p>
          <a:p>
            <a:pPr lvl="1"/>
            <a:r>
              <a:rPr lang="en-US" sz="2200" dirty="0"/>
              <a:t>What is the FDA’s standard of identity for bread?</a:t>
            </a:r>
          </a:p>
          <a:p>
            <a:pPr lvl="2"/>
            <a:r>
              <a:rPr lang="en-US" sz="2000" dirty="0"/>
              <a:t>What ingredients are required?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399299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F5A0D-6961-D1F6-98DD-4B1C18EC9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Case Study – Example – Bread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4546A-1843-6B31-14BB-42294D27E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724400"/>
          </a:xfrm>
        </p:spPr>
        <p:txBody>
          <a:bodyPr/>
          <a:lstStyle/>
          <a:p>
            <a:r>
              <a:rPr lang="en-US" sz="2600" dirty="0"/>
              <a:t>What is white bread?</a:t>
            </a:r>
          </a:p>
          <a:p>
            <a:r>
              <a:rPr lang="en-US" sz="2600" dirty="0"/>
              <a:t>What are the ingredients used in white bread?</a:t>
            </a:r>
          </a:p>
          <a:p>
            <a:pPr lvl="1"/>
            <a:r>
              <a:rPr lang="en-US" sz="2200" dirty="0"/>
              <a:t>What are the function(s) of each ingredient in bread?</a:t>
            </a:r>
          </a:p>
          <a:p>
            <a:r>
              <a:rPr lang="en-US" sz="2600" dirty="0"/>
              <a:t>How is bread commercially made?</a:t>
            </a:r>
          </a:p>
          <a:p>
            <a:endParaRPr lang="en-US" sz="2600" dirty="0"/>
          </a:p>
          <a:p>
            <a:endParaRPr lang="en-US" sz="2600" dirty="0"/>
          </a:p>
        </p:txBody>
      </p:sp>
      <p:pic>
        <p:nvPicPr>
          <p:cNvPr id="5" name="Online Media 4">
            <a:hlinkClick r:id="" action="ppaction://media"/>
            <a:extLst>
              <a:ext uri="{FF2B5EF4-FFF2-40B4-BE49-F238E27FC236}">
                <a16:creationId xmlns:a16="http://schemas.microsoft.com/office/drawing/2014/main" id="{590F47D2-983D-5BAB-A914-FCC4D253167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302000" y="4038600"/>
            <a:ext cx="2540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26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F5A0D-6961-D1F6-98DD-4B1C18EC9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Case Study – Example –Bread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4546A-1843-6B31-14BB-42294D27E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724400"/>
          </a:xfrm>
        </p:spPr>
        <p:txBody>
          <a:bodyPr/>
          <a:lstStyle/>
          <a:p>
            <a:r>
              <a:rPr lang="en-US" sz="2600" dirty="0"/>
              <a:t>White bread is a food produced by baking yeast-leavened dough prepared from mixing starch, moistening products, and a leavening agent.</a:t>
            </a:r>
          </a:p>
          <a:p>
            <a:r>
              <a:rPr lang="en-US" sz="2600" dirty="0"/>
              <a:t>Ingredients can include flour, water, and yeast. </a:t>
            </a:r>
          </a:p>
          <a:p>
            <a:r>
              <a:rPr lang="en-US" sz="2600" dirty="0"/>
              <a:t>One functional ingredient that can be added to bread according to the FDA is lecithin. It acts as a dough conditioner. Dough conditioners help improve the consistency of bread.</a:t>
            </a:r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</p:txBody>
      </p:sp>
      <p:pic>
        <p:nvPicPr>
          <p:cNvPr id="5" name="Online Media 3">
            <a:hlinkClick r:id="" action="ppaction://media"/>
            <a:extLst>
              <a:ext uri="{FF2B5EF4-FFF2-40B4-BE49-F238E27FC236}">
                <a16:creationId xmlns:a16="http://schemas.microsoft.com/office/drawing/2014/main" id="{46D96ABF-F0B8-72F2-FD24-065870304B4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505200" y="5214734"/>
            <a:ext cx="2133600" cy="120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84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F5A0D-6961-D1F6-98DD-4B1C18EC9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Case Study – Example –Bread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4546A-1843-6B31-14BB-42294D27E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724400"/>
          </a:xfrm>
        </p:spPr>
        <p:txBody>
          <a:bodyPr/>
          <a:lstStyle/>
          <a:p>
            <a:r>
              <a:rPr lang="en-US" sz="2600" dirty="0"/>
              <a:t>Lecithin is an emulsifier, which is considered a dough conditioner. </a:t>
            </a:r>
          </a:p>
          <a:p>
            <a:pPr lvl="1"/>
            <a:r>
              <a:rPr lang="en-US" sz="2200" dirty="0"/>
              <a:t>Can come from egg yolks and soybean</a:t>
            </a:r>
          </a:p>
          <a:p>
            <a:r>
              <a:rPr lang="en-US" sz="2600" dirty="0"/>
              <a:t>Emulsifiers help to make a balanced dough, which results in a more uniform bread and crumb consistency.</a:t>
            </a:r>
          </a:p>
          <a:p>
            <a:r>
              <a:rPr lang="en-US" sz="2600" dirty="0"/>
              <a:t>Emulsifiers also help increase shelf life because they bind water.  </a:t>
            </a:r>
          </a:p>
        </p:txBody>
      </p:sp>
    </p:spTree>
    <p:extLst>
      <p:ext uri="{BB962C8B-B14F-4D97-AF65-F5344CB8AC3E}">
        <p14:creationId xmlns:p14="http://schemas.microsoft.com/office/powerpoint/2010/main" val="3338555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areas of Food Science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214356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Food Chemistry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Food Microbiology &amp; Safety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Food Processing/Engineering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Food Laws &amp; Regulations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Sensory Science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5A9E23-7FAA-8641-91DF-A63A85764829}" type="slidenum">
              <a:rPr kumimoji="0" lang="en-US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654C22-F758-4D77-95CE-8F9B5A8C0A44}"/>
              </a:ext>
            </a:extLst>
          </p:cNvPr>
          <p:cNvSpPr txBox="1"/>
          <p:nvPr/>
        </p:nvSpPr>
        <p:spPr>
          <a:xfrm>
            <a:off x="1270807" y="4401670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Food Science is NOT!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 is NOT cooking: i.e. making spaghetti, pastries, or your favorite dish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 is NOT trying new recipes  </a:t>
            </a:r>
          </a:p>
        </p:txBody>
      </p:sp>
    </p:spTree>
    <p:extLst>
      <p:ext uri="{BB962C8B-B14F-4D97-AF65-F5344CB8AC3E}">
        <p14:creationId xmlns:p14="http://schemas.microsoft.com/office/powerpoint/2010/main" val="7973879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F5A0D-6961-D1F6-98DD-4B1C18EC9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Case Study – Example –Bread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4546A-1843-6B31-14BB-42294D27E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724400"/>
          </a:xfrm>
        </p:spPr>
        <p:txBody>
          <a:bodyPr/>
          <a:lstStyle/>
          <a:p>
            <a:r>
              <a:rPr lang="en-US" sz="2600" dirty="0"/>
              <a:t>Emulsifiers can be found in a variety of products because they help bind oil and water. </a:t>
            </a:r>
          </a:p>
          <a:p>
            <a:r>
              <a:rPr lang="en-US" sz="2600" dirty="0"/>
              <a:t>They are used in prepackaged and processed foods like mayonnaise, salad dressing, ice cream, and peanut butter. </a:t>
            </a:r>
          </a:p>
          <a:p>
            <a:r>
              <a:rPr lang="en-US" sz="2600" dirty="0"/>
              <a:t>Emulsifiers can be naturally occurring or man-made.</a:t>
            </a:r>
          </a:p>
        </p:txBody>
      </p:sp>
    </p:spTree>
    <p:extLst>
      <p:ext uri="{BB962C8B-B14F-4D97-AF65-F5344CB8AC3E}">
        <p14:creationId xmlns:p14="http://schemas.microsoft.com/office/powerpoint/2010/main" val="29033680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F5A0D-6961-D1F6-98DD-4B1C18EC9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Case Study – Example –Bread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4546A-1843-6B31-14BB-42294D27E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724400"/>
          </a:xfrm>
        </p:spPr>
        <p:txBody>
          <a:bodyPr/>
          <a:lstStyle/>
          <a:p>
            <a:r>
              <a:rPr lang="en-US" sz="2600" dirty="0"/>
              <a:t>What causes bread to go bad?</a:t>
            </a:r>
          </a:p>
          <a:p>
            <a:pPr lvl="1"/>
            <a:r>
              <a:rPr lang="en-US" sz="2200" dirty="0"/>
              <a:t>Mold is caused by mold spores (found naturally in the environment or on your hands) contaminating the bread. Because bread has moisture and is kept at a perfect temperature, mold can grow easily. </a:t>
            </a:r>
          </a:p>
          <a:p>
            <a:pPr lvl="1"/>
            <a:r>
              <a:rPr lang="en-US" sz="2200" dirty="0"/>
              <a:t>Stale bread is caused by the starch crystallizing and hardening over time.</a:t>
            </a:r>
          </a:p>
          <a:p>
            <a:r>
              <a:rPr lang="en-US" sz="2600" dirty="0"/>
              <a:t>What makes bread safe? </a:t>
            </a:r>
          </a:p>
          <a:p>
            <a:pPr lvl="1"/>
            <a:r>
              <a:rPr lang="en-US" sz="2200" dirty="0"/>
              <a:t>Bread is usually baked at a high temperature for a long amount of time, which kills off bacteria that would be of concern.</a:t>
            </a:r>
          </a:p>
          <a:p>
            <a:pPr lvl="1"/>
            <a:r>
              <a:rPr lang="en-US" sz="2200" dirty="0"/>
              <a:t>Bacteria cannot grow because of bread’s low water activity.</a:t>
            </a:r>
          </a:p>
        </p:txBody>
      </p:sp>
    </p:spTree>
    <p:extLst>
      <p:ext uri="{BB962C8B-B14F-4D97-AF65-F5344CB8AC3E}">
        <p14:creationId xmlns:p14="http://schemas.microsoft.com/office/powerpoint/2010/main" val="39476078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F5A0D-6961-D1F6-98DD-4B1C18EC9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Resources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4546A-1843-6B31-14BB-42294D27E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724400"/>
          </a:xfrm>
        </p:spPr>
        <p:txBody>
          <a:bodyPr/>
          <a:lstStyle/>
          <a:p>
            <a:r>
              <a:rPr lang="en-US" sz="2600" dirty="0"/>
              <a:t>Kitchen Alchemy – WTF and Education tabs </a:t>
            </a:r>
          </a:p>
          <a:p>
            <a:pPr lvl="1"/>
            <a:r>
              <a:rPr lang="en-US" sz="2200" dirty="0">
                <a:hlinkClick r:id="rId3"/>
              </a:rPr>
              <a:t>https://blog.modernistpantry.com/</a:t>
            </a:r>
            <a:endParaRPr lang="en-US" sz="2200" dirty="0"/>
          </a:p>
          <a:p>
            <a:r>
              <a:rPr lang="en-US" sz="2600" dirty="0">
                <a:hlinkClick r:id="rId4"/>
              </a:rPr>
              <a:t>https://science.howstuffworks.com/</a:t>
            </a:r>
            <a:endParaRPr lang="en-US" sz="2600" dirty="0"/>
          </a:p>
          <a:p>
            <a:r>
              <a:rPr lang="en-US" sz="2600" dirty="0">
                <a:hlinkClick r:id="rId5"/>
              </a:rPr>
              <a:t>https://www.compoundchem.com/</a:t>
            </a:r>
            <a:endParaRPr lang="en-US" sz="2600" dirty="0"/>
          </a:p>
          <a:p>
            <a:r>
              <a:rPr lang="en-US" sz="2600" dirty="0">
                <a:hlinkClick r:id="rId6"/>
              </a:rPr>
              <a:t>https://www.fda.gov/food</a:t>
            </a:r>
            <a:endParaRPr lang="en-US" sz="2600" dirty="0"/>
          </a:p>
          <a:p>
            <a:pPr lvl="1"/>
            <a:r>
              <a:rPr lang="en-US" sz="2400" dirty="0"/>
              <a:t>Code of Federal Regulations: </a:t>
            </a:r>
            <a:r>
              <a:rPr lang="en-US" sz="2400" dirty="0">
                <a:hlinkClick r:id="rId7"/>
              </a:rPr>
              <a:t>https://www.ecfr.gov/current/title-21</a:t>
            </a:r>
            <a:endParaRPr lang="en-US" sz="2400" dirty="0"/>
          </a:p>
          <a:p>
            <a:r>
              <a:rPr lang="en-US" sz="2600" dirty="0">
                <a:hlinkClick r:id="rId8"/>
              </a:rPr>
              <a:t>https://foodinsight.org/</a:t>
            </a:r>
            <a:endParaRPr lang="en-US" sz="2600" dirty="0"/>
          </a:p>
          <a:p>
            <a:r>
              <a:rPr lang="en-US" sz="2600" dirty="0">
                <a:hlinkClick r:id="rId9"/>
              </a:rPr>
              <a:t>https://foodcrumbles.com/</a:t>
            </a:r>
            <a:endParaRPr lang="en-US" sz="2600" dirty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6444422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F5A0D-6961-D1F6-98DD-4B1C18EC9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Visualization of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4546A-1843-6B31-14BB-42294D27E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724400"/>
          </a:xfrm>
        </p:spPr>
        <p:txBody>
          <a:bodyPr/>
          <a:lstStyle/>
          <a:p>
            <a:r>
              <a:rPr lang="en-US" sz="2600" dirty="0"/>
              <a:t>Student could take a photos baking bread with and without a functional ingredient. </a:t>
            </a:r>
          </a:p>
          <a:p>
            <a:pPr lvl="1"/>
            <a:r>
              <a:rPr lang="en-US" sz="2200" dirty="0"/>
              <a:t>Include result pictures</a:t>
            </a:r>
          </a:p>
          <a:p>
            <a:r>
              <a:rPr lang="en-US" sz="2600" dirty="0"/>
              <a:t>A photo of a student giving a presentation about their product. </a:t>
            </a:r>
          </a:p>
          <a:p>
            <a:pPr lvl="1"/>
            <a:r>
              <a:rPr lang="en-US" sz="2200" dirty="0"/>
              <a:t>Include presentation</a:t>
            </a:r>
          </a:p>
          <a:p>
            <a:r>
              <a:rPr lang="en-US" sz="2600" dirty="0"/>
              <a:t>Student could make a fun, informative video about their case study.</a:t>
            </a:r>
          </a:p>
          <a:p>
            <a:r>
              <a:rPr lang="en-US" sz="2600" dirty="0"/>
              <a:t>Photos of student looking at food packaging for ingredients and/or nutrition facts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243528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35A2C-C0B2-C3B0-6BD4-EA2D27700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/>
          <a:lstStyle/>
          <a:p>
            <a:pPr algn="ctr"/>
            <a:r>
              <a:rPr lang="en-US" dirty="0"/>
              <a:t>Contact info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CFC745-312C-926A-69B2-0BD764693D40}"/>
              </a:ext>
            </a:extLst>
          </p:cNvPr>
          <p:cNvSpPr/>
          <p:nvPr/>
        </p:nvSpPr>
        <p:spPr>
          <a:xfrm>
            <a:off x="39757" y="5829300"/>
            <a:ext cx="3482008" cy="9475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971B8D-8ED5-6A9F-92C1-F9C7FC93B793}"/>
              </a:ext>
            </a:extLst>
          </p:cNvPr>
          <p:cNvSpPr/>
          <p:nvPr/>
        </p:nvSpPr>
        <p:spPr>
          <a:xfrm>
            <a:off x="5572539" y="5870713"/>
            <a:ext cx="3482008" cy="9475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C169D-E245-706B-C426-0CCF75DA1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2026"/>
            <a:ext cx="8229600" cy="3733800"/>
          </a:xfrm>
        </p:spPr>
        <p:txBody>
          <a:bodyPr/>
          <a:lstStyle/>
          <a:p>
            <a:r>
              <a:rPr lang="en-US" sz="2400" dirty="0"/>
              <a:t>Dr. Mark Morgan, Extension Specialist and Process Authority </a:t>
            </a:r>
          </a:p>
          <a:p>
            <a:pPr lvl="1"/>
            <a:r>
              <a:rPr lang="en-US" sz="2200" dirty="0"/>
              <a:t>Phone: 865-974-7499</a:t>
            </a:r>
          </a:p>
          <a:p>
            <a:pPr lvl="1"/>
            <a:r>
              <a:rPr lang="en-US" sz="2200" dirty="0"/>
              <a:t>Email: </a:t>
            </a:r>
            <a:r>
              <a:rPr lang="en-US" sz="2200" dirty="0">
                <a:solidFill>
                  <a:srgbClr val="FF8200"/>
                </a:solidFill>
              </a:rPr>
              <a:t>mark.morgan@tennessee.edu</a:t>
            </a:r>
          </a:p>
          <a:p>
            <a:r>
              <a:rPr lang="en-US" sz="2400" dirty="0">
                <a:latin typeface="Calibri"/>
                <a:ea typeface="ＭＳ Ｐゴシック"/>
              </a:rPr>
              <a:t>Kyla Adkins, Student Engagement and Youth Programs </a:t>
            </a:r>
            <a:endParaRPr lang="en-US" sz="2400" dirty="0"/>
          </a:p>
          <a:p>
            <a:pPr lvl="1"/>
            <a:r>
              <a:rPr lang="en-US" sz="2200" dirty="0"/>
              <a:t>Phone: 865-974-4052</a:t>
            </a:r>
          </a:p>
          <a:p>
            <a:pPr lvl="1"/>
            <a:r>
              <a:rPr lang="en-US" sz="2200" dirty="0"/>
              <a:t>Email: </a:t>
            </a:r>
            <a:r>
              <a:rPr lang="en-US" sz="2200" dirty="0">
                <a:solidFill>
                  <a:srgbClr val="FF8200"/>
                </a:solidFill>
              </a:rPr>
              <a:t>kylaadkins@utk.edu</a:t>
            </a:r>
          </a:p>
          <a:p>
            <a:r>
              <a:rPr lang="en-US" sz="2400" dirty="0"/>
              <a:t>Food Science Department </a:t>
            </a:r>
          </a:p>
          <a:p>
            <a:pPr lvl="1"/>
            <a:r>
              <a:rPr lang="en-US" sz="2200" dirty="0"/>
              <a:t>2510 River Drive Knoxville, TN 37996</a:t>
            </a:r>
          </a:p>
          <a:p>
            <a:pPr lvl="1"/>
            <a:r>
              <a:rPr lang="en-US" sz="2200" dirty="0"/>
              <a:t>Phone: 865-974-7331</a:t>
            </a:r>
          </a:p>
          <a:p>
            <a:pPr lvl="1"/>
            <a:r>
              <a:rPr lang="en-US" sz="2200" dirty="0"/>
              <a:t>Email: </a:t>
            </a:r>
            <a:r>
              <a:rPr lang="en-US" sz="2200" dirty="0">
                <a:solidFill>
                  <a:srgbClr val="FF8200"/>
                </a:solidFill>
              </a:rPr>
              <a:t>foodsci_ext@utk.edu</a:t>
            </a:r>
          </a:p>
          <a:p>
            <a:pPr lvl="1"/>
            <a:r>
              <a:rPr lang="en-US" sz="2200" dirty="0"/>
              <a:t>Website: </a:t>
            </a:r>
            <a:r>
              <a:rPr lang="en-US" sz="2200" dirty="0">
                <a:solidFill>
                  <a:srgbClr val="58595B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https://foodscience.tennessee.edu/food-science-extension/</a:t>
            </a:r>
            <a:endParaRPr lang="en-US" sz="2200" dirty="0">
              <a:solidFill>
                <a:srgbClr val="5859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619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380831"/>
          </a:xfrm>
        </p:spPr>
        <p:txBody>
          <a:bodyPr/>
          <a:lstStyle/>
          <a:p>
            <a:r>
              <a:rPr lang="en-US" dirty="0"/>
              <a:t>Food Chemistry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41" y="1760577"/>
            <a:ext cx="4105835" cy="402336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Functional components of foods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Proteins, carbohydrates, lipids, water, vitamins, minerals, enzymes, food additives, flavors, and colors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Interactions &amp; changes during  processing or storage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A food’s chemistry determines its: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Structure, texture, functionality, nutrition, sensory properties, etc.</a:t>
            </a:r>
          </a:p>
          <a:p>
            <a:pPr marL="0" indent="0">
              <a:buNone/>
            </a:pPr>
            <a:r>
              <a:rPr lang="en-US" dirty="0"/>
              <a:t>Example activities:  </a:t>
            </a:r>
          </a:p>
          <a:p>
            <a:pPr lvl="1"/>
            <a:r>
              <a:rPr lang="en-US" dirty="0"/>
              <a:t>Level 1 – identify foods high(low) in each category</a:t>
            </a:r>
          </a:p>
          <a:p>
            <a:pPr lvl="1"/>
            <a:r>
              <a:rPr lang="en-US" dirty="0"/>
              <a:t>Level 2 – Examine and compare different levels of “Saturation” for various oils/fats</a:t>
            </a:r>
          </a:p>
          <a:p>
            <a:pPr lvl="1"/>
            <a:r>
              <a:rPr lang="en-US" dirty="0"/>
              <a:t>Level 3 – Demonstrate how some enzymes work.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5A9E23-7FAA-8641-91DF-A63A85764829}" type="slidenum">
              <a:rPr kumimoji="0" lang="en-US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14212"/>
          <a:stretch/>
        </p:blipFill>
        <p:spPr>
          <a:xfrm>
            <a:off x="4778187" y="1824318"/>
            <a:ext cx="4285130" cy="275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673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Microbiology &amp; Safety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388" y="1845734"/>
            <a:ext cx="5390356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Most raw food materials, ingredients, and final products contain bacteria, yeast, or molds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Microorganisms can be Good, Bad, or Ugly!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Examples of activities relating to microorganisms: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Good:  How can microorganisms help produce foods?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Bad:  What food-borne microorganisms cause illness?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Ugly:  What microorganisms cause food to spoil?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Describe the characteristics and/or processes that make a food product safe? Water activity, pH, canning, dehydration, pasteurization, etc.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5A9E23-7FAA-8641-91DF-A63A85764829}" type="slidenum">
              <a:rPr kumimoji="0" lang="en-US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3769" y="4130612"/>
            <a:ext cx="2343150" cy="1962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3744" y="1849544"/>
            <a:ext cx="27432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774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Processing &amp; Engineering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388" y="1845734"/>
            <a:ext cx="5390356" cy="4406944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Processing turns raw materials and ingredients into foods: i.e. making chips, crackers, or twinkies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Engineers design food processes to “manufacture” foods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Thermal processes are used to “pasteurize” products, i.e. milk, juices, etc.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Fluid flow, heat &amp; mass transfer, thermodynamics all come into play during processing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Examples of activities: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Describe how an HTST pasteurizer works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Describe the processing steps required to make </a:t>
            </a:r>
            <a:r>
              <a:rPr lang="en-US" i="1" dirty="0"/>
              <a:t>twinkies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Describe how a dehydrator or freeze dryer works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5A9E23-7FAA-8641-91DF-A63A85764829}" type="slidenum">
              <a:rPr kumimoji="0" lang="en-US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858" y="5116741"/>
            <a:ext cx="1886917" cy="11359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4160" y="2019344"/>
            <a:ext cx="2682809" cy="17885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4858" y="3868894"/>
            <a:ext cx="1697518" cy="104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952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Food Laws &amp; Regulations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388" y="1737362"/>
            <a:ext cx="6122894" cy="2394004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Ensure </a:t>
            </a:r>
            <a:r>
              <a:rPr lang="en-US" u="sng" dirty="0"/>
              <a:t>quality/wholesome</a:t>
            </a:r>
            <a:r>
              <a:rPr lang="en-US" dirty="0"/>
              <a:t> &amp; </a:t>
            </a:r>
            <a:r>
              <a:rPr lang="en-US" u="sng" dirty="0"/>
              <a:t>safe</a:t>
            </a:r>
            <a:r>
              <a:rPr lang="en-US" dirty="0"/>
              <a:t> products for consumers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Requires pasteurization of some products, i.e. juices and milk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Recalls &amp; Food Safety Plans, HACCP, labelling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>
                <a:hlinkClick r:id="rId2"/>
              </a:rPr>
              <a:t>https://www.fda.gov/safety/recalls-market-withdrawals-safety-alerts</a:t>
            </a: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>
                <a:hlinkClick r:id="rId3"/>
              </a:rPr>
              <a:t>https://www.fsis.usda.gov/recalls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Materials allowed in foods or in contact with foods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Activities:  explain the causes and issues with recent food product recalls, what hazard caused the recall; discuss the current issues related to plastics in foods, or food additives like red dye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5A9E23-7FAA-8641-91DF-A63A85764829}" type="slidenum">
              <a:rPr kumimoji="0" lang="en-US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3243" y="1888025"/>
            <a:ext cx="1231129" cy="18940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1898" y="3926933"/>
            <a:ext cx="2030910" cy="20309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9487" y="4354798"/>
            <a:ext cx="2840985" cy="18815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077914" y="4033863"/>
            <a:ext cx="2554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Poison Squad - 1901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92867" y="5867022"/>
            <a:ext cx="1716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Harvey W. Wiley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4021" y="4403195"/>
            <a:ext cx="1925892" cy="19807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/>
          <a:srcRect l="31979" t="555" r="31835" b="1242"/>
          <a:stretch/>
        </p:blipFill>
        <p:spPr>
          <a:xfrm>
            <a:off x="7957516" y="11161"/>
            <a:ext cx="1046002" cy="159835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355246" y="447893"/>
            <a:ext cx="2862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Recalled 2017 for botulism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9"/>
          <a:srcRect l="16369" t="3919" r="13631" b="26558"/>
          <a:stretch/>
        </p:blipFill>
        <p:spPr>
          <a:xfrm>
            <a:off x="0" y="275650"/>
            <a:ext cx="1344169" cy="133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613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Sensory Science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388" y="1845734"/>
            <a:ext cx="5390356" cy="2175913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All senses are used to interact with foods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Interaction of senses and perceptions of foods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Do consumers prefer one formulation over another?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Can consumers detect a change in ingredient?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E.g. – switching HFCS for sugar or vice versa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Activities:  Describe and perform a triangle test, preference test, descriptive test, and/or sensitivity test with your family or friends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5A9E23-7FAA-8641-91DF-A63A85764829}" type="slidenum">
              <a:rPr kumimoji="0" lang="en-US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920" y="4021647"/>
            <a:ext cx="3980329" cy="21759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F1F8C4-9A8E-4A9E-B35F-54D7B1FDB4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515" t="16840" r="40309" b="15419"/>
          <a:stretch/>
        </p:blipFill>
        <p:spPr>
          <a:xfrm>
            <a:off x="5540187" y="1845734"/>
            <a:ext cx="3582186" cy="292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114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Food Science is NOT!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1937372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It is not “cooking”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Not Dietetics – diet and effects on health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Not Chef’s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Not Culinary Arts – food preparation, cooking, and presentation of foods, usually in the form of meals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5A9E23-7FAA-8641-91DF-A63A85764829}" type="slidenum">
              <a:rPr kumimoji="0" lang="en-US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4904" y="3783106"/>
            <a:ext cx="83027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Although all of these need knowledge of </a:t>
            </a:r>
            <a:r>
              <a:rPr lang="en-US" sz="4400" dirty="0">
                <a:solidFill>
                  <a:srgbClr val="0070C0"/>
                </a:solidFill>
              </a:rPr>
              <a:t>FOOD SCIENCE !</a:t>
            </a:r>
          </a:p>
        </p:txBody>
      </p:sp>
    </p:spTree>
    <p:extLst>
      <p:ext uri="{BB962C8B-B14F-4D97-AF65-F5344CB8AC3E}">
        <p14:creationId xmlns:p14="http://schemas.microsoft.com/office/powerpoint/2010/main" val="424035603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vt colors">
  <a:themeElements>
    <a:clrScheme name="">
      <a:dk1>
        <a:srgbClr val="000000"/>
      </a:dk1>
      <a:lt1>
        <a:srgbClr val="FFFFFF"/>
      </a:lt1>
      <a:dk2>
        <a:srgbClr val="000000"/>
      </a:dk2>
      <a:lt2>
        <a:srgbClr val="990033"/>
      </a:lt2>
      <a:accent1>
        <a:srgbClr val="FF6600"/>
      </a:accent1>
      <a:accent2>
        <a:srgbClr val="CC66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B95C00"/>
      </a:accent6>
      <a:hlink>
        <a:srgbClr val="663300"/>
      </a:hlink>
      <a:folHlink>
        <a:srgbClr val="E4D8C4"/>
      </a:folHlink>
    </a:clrScheme>
    <a:fontScheme name="vt colors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vt colors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t colors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t colors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t colors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t colors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t colors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t colors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 colors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 colors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 colors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 colors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 colors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 colors 13">
        <a:dk1>
          <a:srgbClr val="000000"/>
        </a:dk1>
        <a:lt1>
          <a:srgbClr val="FFFFFF"/>
        </a:lt1>
        <a:dk2>
          <a:srgbClr val="000000"/>
        </a:dk2>
        <a:lt2>
          <a:srgbClr val="990033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 colors 14">
        <a:dk1>
          <a:srgbClr val="000000"/>
        </a:dk1>
        <a:lt1>
          <a:srgbClr val="FFFFFF"/>
        </a:lt1>
        <a:dk2>
          <a:srgbClr val="000000"/>
        </a:dk2>
        <a:lt2>
          <a:srgbClr val="990033"/>
        </a:lt2>
        <a:accent1>
          <a:srgbClr val="FF66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 colors 15">
        <a:dk1>
          <a:srgbClr val="000000"/>
        </a:dk1>
        <a:lt1>
          <a:srgbClr val="FFFFFF"/>
        </a:lt1>
        <a:dk2>
          <a:srgbClr val="000000"/>
        </a:dk2>
        <a:lt2>
          <a:srgbClr val="990033"/>
        </a:lt2>
        <a:accent1>
          <a:srgbClr val="FF66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 colors 16">
        <a:dk1>
          <a:srgbClr val="000000"/>
        </a:dk1>
        <a:lt1>
          <a:srgbClr val="FFFFFF"/>
        </a:lt1>
        <a:dk2>
          <a:srgbClr val="000000"/>
        </a:dk2>
        <a:lt2>
          <a:srgbClr val="990033"/>
        </a:lt2>
        <a:accent1>
          <a:srgbClr val="FF66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ED7C5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ood Science Overview 02-25-2022.potx" id="{92B91C06-BF46-484A-B03C-4CE784AF888E}" vid="{2C28D5D0-EB51-4F20-B30E-A8BF4E1E286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A31AA3D76D084F80C551C55B9B5702" ma:contentTypeVersion="18" ma:contentTypeDescription="Create a new document." ma:contentTypeScope="" ma:versionID="1e95f219a79fab3034c48dc49100fb5b">
  <xsd:schema xmlns:xsd="http://www.w3.org/2001/XMLSchema" xmlns:xs="http://www.w3.org/2001/XMLSchema" xmlns:p="http://schemas.microsoft.com/office/2006/metadata/properties" xmlns:ns3="052b28ba-7748-4256-8bc5-77120da0fb8e" xmlns:ns4="d50a64b4-8559-488a-aada-92d5f2ba1319" targetNamespace="http://schemas.microsoft.com/office/2006/metadata/properties" ma:root="true" ma:fieldsID="8a1253585bffeb59b0039069f0562767" ns3:_="" ns4:_="">
    <xsd:import namespace="052b28ba-7748-4256-8bc5-77120da0fb8e"/>
    <xsd:import namespace="d50a64b4-8559-488a-aada-92d5f2ba131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2b28ba-7748-4256-8bc5-77120da0fb8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0a64b4-8559-488a-aada-92d5f2ba13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50a64b4-8559-488a-aada-92d5f2ba131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0623861-7C56-4480-B9DC-3D98F204BC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2b28ba-7748-4256-8bc5-77120da0fb8e"/>
    <ds:schemaRef ds:uri="d50a64b4-8559-488a-aada-92d5f2ba13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C1D1B2F-30AD-46F5-B888-27DC183073B3}">
  <ds:schemaRefs>
    <ds:schemaRef ds:uri="http://purl.org/dc/elements/1.1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purl.org/dc/terms/"/>
    <ds:schemaRef ds:uri="d50a64b4-8559-488a-aada-92d5f2ba1319"/>
    <ds:schemaRef ds:uri="052b28ba-7748-4256-8bc5-77120da0fb8e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BAB0DF49-8FFA-4DA2-9C4C-476AE6ABA2B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2199</TotalTime>
  <Words>2297</Words>
  <Application>Microsoft Office PowerPoint</Application>
  <PresentationFormat>On-screen Show (4:3)</PresentationFormat>
  <Paragraphs>269</Paragraphs>
  <Slides>34</Slides>
  <Notes>12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MS PGothic</vt:lpstr>
      <vt:lpstr>Arial</vt:lpstr>
      <vt:lpstr>Calibri</vt:lpstr>
      <vt:lpstr>Calibri Light</vt:lpstr>
      <vt:lpstr>Times New Roman</vt:lpstr>
      <vt:lpstr>Wingdings</vt:lpstr>
      <vt:lpstr>1_Retrospect</vt:lpstr>
      <vt:lpstr>vt colors</vt:lpstr>
      <vt:lpstr>Food Science Programs for Youth</vt:lpstr>
      <vt:lpstr>4 objectives of today’s meeting</vt:lpstr>
      <vt:lpstr>Main areas of Food Science</vt:lpstr>
      <vt:lpstr>Food Chemistry</vt:lpstr>
      <vt:lpstr>Food Microbiology &amp; Safety</vt:lpstr>
      <vt:lpstr>Food Processing &amp; Engineering</vt:lpstr>
      <vt:lpstr>    Food Laws &amp; Regulations</vt:lpstr>
      <vt:lpstr>Sensory Science</vt:lpstr>
      <vt:lpstr>What Food Science is NOT!</vt:lpstr>
      <vt:lpstr>Youth Programs in Food Science</vt:lpstr>
      <vt:lpstr>Dairy Products Evaluation – 4-H </vt:lpstr>
      <vt:lpstr>Resources for Dairy Products Judging </vt:lpstr>
      <vt:lpstr>Grill Master Challenge</vt:lpstr>
      <vt:lpstr>Food Science Project Resources</vt:lpstr>
      <vt:lpstr>Food Science Project Resources</vt:lpstr>
      <vt:lpstr>Project Profile – Goals</vt:lpstr>
      <vt:lpstr>Project Profile – Activities </vt:lpstr>
      <vt:lpstr>Project Profile – Presentations and Exhibits</vt:lpstr>
      <vt:lpstr>Project Profile – Education and Skills</vt:lpstr>
      <vt:lpstr>Food Science Project Resources</vt:lpstr>
      <vt:lpstr>Project Example 4-H Food Science Project </vt:lpstr>
      <vt:lpstr>Project Activities</vt:lpstr>
      <vt:lpstr>Activities</vt:lpstr>
      <vt:lpstr>Activities</vt:lpstr>
      <vt:lpstr>Case Study</vt:lpstr>
      <vt:lpstr>Case Study – Example – Bread</vt:lpstr>
      <vt:lpstr>Case Study – Example – Bread</vt:lpstr>
      <vt:lpstr>Case Study – Example –Bread</vt:lpstr>
      <vt:lpstr>Case Study – Example –Bread</vt:lpstr>
      <vt:lpstr>Case Study – Example –Bread</vt:lpstr>
      <vt:lpstr>Case Study – Example –Bread</vt:lpstr>
      <vt:lpstr>Resources </vt:lpstr>
      <vt:lpstr>Visualization of Project</vt:lpstr>
      <vt:lpstr>Contact info</vt:lpstr>
    </vt:vector>
  </TitlesOfParts>
  <Company>University of Tennesse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Morgan, Mark Thomas (Mark Morgan)</dc:creator>
  <cp:lastModifiedBy>Morgan, Mark (Mark Morgan)</cp:lastModifiedBy>
  <cp:revision>48</cp:revision>
  <dcterms:created xsi:type="dcterms:W3CDTF">2020-10-01T13:16:41Z</dcterms:created>
  <dcterms:modified xsi:type="dcterms:W3CDTF">2024-01-30T19:28:47Z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0x01010092A31AA3D76D084F80C551C55B9B5702</vt:lpwstr>
  </property>
</Properties>
</file>